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2937A049-C711-4ACE-BE95-F555AAB2CA30}" v="104" dt="2023-07-17T11:29:54.476"/>
    <p1510:client id="{34D5E02A-1A43-44E3-984E-E975276FC09A}" v="634" dt="2023-07-18T15:03:28.367"/>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7/20/2023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7/20/2023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qalmaqihir/Applied-Data-Science-Capstone/blob/master/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qalmaqihir/Applied-Data-Science-Capstone/blob/master/IBM-DS0321EN-SkillsNetwork_labs_module_1_L3_labs-jupyter-spacex-data_wrangling_jupyterlite.jupyterlite.ipynb"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qalmaqihir/Applied-Data-Science-Capstone/blob/master/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qalmaqihir/Applied-Data-Science-Capstone/blob/master/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qalmaqihir/Applied-Data-Science-Capstone/blob/master/lab_jupyter_launch_site_location%20(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qalmaqihir/Applied-Data-Science-Capstone/blob/master/DV0101EN-3-5-1-Generating-Maps-in-Python-py-v2.0.ipynb" TargetMode="External"/><Relationship Id="rId4" Type="http://schemas.openxmlformats.org/officeDocument/2006/relationships/hyperlink" Target="https://github.com/qalmaqihir/Applied-Data-Science-Capstone/blob/master/IBM-DS0321EN-SkillsNetwork_labs_module_3_lab_jupyter_launch_site_location.jupyterlite.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qalmaqihir/Applied-Data-Science-Capstone/blob/master/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qalmaqihir/Applied-Data-Science-Capstone/blob/master/IBM-DS0321EN-SkillsNetwork_labs_module_4_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qalmaqihir/Applied-Data-Science-Capstone/blob/master/SpaceX_Machine%20Learning%20Prediction_Part_5.ipynb"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qalmaqihir/Applied-Data-Science-Capstone/blob/master/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qalmaqihir/Applied-Data-Science-Capstone/blob/master/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Jawad Haider</a:t>
            </a:r>
          </a:p>
          <a:p>
            <a:r>
              <a:rPr lang="en-US" dirty="0">
                <a:solidFill>
                  <a:schemeClr val="bg2"/>
                </a:solidFill>
                <a:latin typeface="Abadi"/>
                <a:ea typeface="SF Pro" pitchFamily="2" charset="0"/>
                <a:cs typeface="SF Pro" pitchFamily="2" charset="0"/>
              </a:rPr>
              <a:t>17 July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0615" y="1379927"/>
            <a:ext cx="10959727" cy="4926432"/>
          </a:xfrm>
          <a:prstGeom prst="rect">
            <a:avLst/>
          </a:prstGeom>
        </p:spPr>
        <p:txBody>
          <a:bodyPr lIns="91440" tIns="45720" rIns="91440" bIns="45720" anchor="t"/>
          <a:lstStyle/>
          <a:p>
            <a:r>
              <a:rPr lang="en-US" sz="1600" b="1" dirty="0">
                <a:ea typeface="+mn-lt"/>
                <a:cs typeface="+mn-lt"/>
              </a:rPr>
              <a:t>Data Collection</a:t>
            </a:r>
            <a:r>
              <a:rPr lang="en-US" sz="1600" dirty="0">
                <a:ea typeface="+mn-lt"/>
                <a:cs typeface="+mn-lt"/>
              </a:rPr>
              <a:t>: The first step in the data processing pipeline involved collecting the data from relevant sources, such as APIs, databases, or external files. This step ensured that the necessary data was obtained for further processing and analysis.</a:t>
            </a:r>
            <a:endParaRPr lang="en-US" sz="1600" dirty="0">
              <a:cs typeface="Calibri"/>
            </a:endParaRPr>
          </a:p>
          <a:p>
            <a:r>
              <a:rPr lang="en-US" sz="1600" b="1" dirty="0">
                <a:ea typeface="+mn-lt"/>
                <a:cs typeface="+mn-lt"/>
              </a:rPr>
              <a:t>Data Inspection</a:t>
            </a:r>
            <a:r>
              <a:rPr lang="en-US" sz="1600" dirty="0">
                <a:ea typeface="+mn-lt"/>
                <a:cs typeface="+mn-lt"/>
              </a:rPr>
              <a:t>: Once the data was collected, it was inspected to gain a preliminary understanding of its structure, content, and quality. This involved examining the data's dimensions, variable types, and identifying any missing or inconsistent values.</a:t>
            </a:r>
            <a:endParaRPr lang="en-US" sz="1600">
              <a:cs typeface="Calibri"/>
            </a:endParaRPr>
          </a:p>
          <a:p>
            <a:r>
              <a:rPr lang="en-US" sz="1600" b="1" dirty="0">
                <a:ea typeface="+mn-lt"/>
                <a:cs typeface="+mn-lt"/>
              </a:rPr>
              <a:t>Data Cleaning</a:t>
            </a:r>
            <a:r>
              <a:rPr lang="en-US" sz="1600" dirty="0">
                <a:ea typeface="+mn-lt"/>
                <a:cs typeface="+mn-lt"/>
              </a:rPr>
              <a:t>: The data cleaning process aimed to address missing values, outliers, and inconsistencies in the dataset. Techniques such as imputation, removal of duplicates, and handling outliers were employed to ensure data quality and integrity.</a:t>
            </a:r>
            <a:endParaRPr lang="en-US" sz="1600">
              <a:cs typeface="Calibri"/>
            </a:endParaRPr>
          </a:p>
          <a:p>
            <a:r>
              <a:rPr lang="en-US" sz="1600" b="1" dirty="0">
                <a:ea typeface="+mn-lt"/>
                <a:cs typeface="+mn-lt"/>
              </a:rPr>
              <a:t>Data Transformation</a:t>
            </a:r>
            <a:r>
              <a:rPr lang="en-US" sz="1600" dirty="0">
                <a:ea typeface="+mn-lt"/>
                <a:cs typeface="+mn-lt"/>
              </a:rPr>
              <a:t>: Data transformation involved converting variables into appropriate formats, scaling numerical features, and encoding categorical variables. This step ensured that the data was in a suitable format for analysis and modeling.</a:t>
            </a:r>
            <a:endParaRPr lang="en-US" sz="1600">
              <a:cs typeface="Calibri"/>
            </a:endParaRPr>
          </a:p>
          <a:p>
            <a:r>
              <a:rPr lang="en-US" sz="1600" b="1" dirty="0">
                <a:ea typeface="+mn-lt"/>
                <a:cs typeface="+mn-lt"/>
              </a:rPr>
              <a:t>Feature Engineering</a:t>
            </a:r>
            <a:r>
              <a:rPr lang="en-US" sz="1600" dirty="0">
                <a:ea typeface="+mn-lt"/>
                <a:cs typeface="+mn-lt"/>
              </a:rPr>
              <a:t>: Feature engineering was performed to create new features or derive additional meaningful insights from the existing data. This step included techniques such as creating interaction terms, polynomial features, or applying domain-specific transformations.</a:t>
            </a:r>
            <a:endParaRPr lang="en-US" sz="1600">
              <a:cs typeface="Calibri"/>
            </a:endParaRPr>
          </a:p>
          <a:p>
            <a:r>
              <a:rPr lang="en-US" sz="1600" b="1" dirty="0">
                <a:ea typeface="+mn-lt"/>
                <a:cs typeface="+mn-lt"/>
              </a:rPr>
              <a:t>Data Integration</a:t>
            </a:r>
            <a:r>
              <a:rPr lang="en-US" sz="1600" dirty="0">
                <a:ea typeface="+mn-lt"/>
                <a:cs typeface="+mn-lt"/>
              </a:rPr>
              <a:t>: In some cases, data integration was required to merge or combine multiple datasets into a single unified dataset. This step involved matching and aligning data based on common variables or keys.</a:t>
            </a:r>
            <a:endParaRPr lang="en-US" sz="1600">
              <a:cs typeface="Calibri"/>
            </a:endParaRPr>
          </a:p>
          <a:p>
            <a:r>
              <a:rPr lang="en-US" sz="1600" b="1" dirty="0">
                <a:ea typeface="+mn-lt"/>
                <a:cs typeface="+mn-lt"/>
              </a:rPr>
              <a:t>Data Reshaping</a:t>
            </a:r>
            <a:r>
              <a:rPr lang="en-US" sz="1600" dirty="0">
                <a:ea typeface="+mn-lt"/>
                <a:cs typeface="+mn-lt"/>
              </a:rPr>
              <a:t>: Data reshaping was performed to restructure the dataset, particularly when dealing with data in wide or long formats. Techniques such as pivoting, melting, or stacking were applied to reshape the data to better suit the analysis requirements.</a:t>
            </a:r>
            <a:endParaRPr lang="en-US" sz="1600">
              <a:cs typeface="Calibri"/>
            </a:endParaRPr>
          </a:p>
          <a:p>
            <a:r>
              <a:rPr lang="en-US" sz="1600" b="1" dirty="0">
                <a:ea typeface="+mn-lt"/>
                <a:cs typeface="+mn-lt"/>
              </a:rPr>
              <a:t>Data Splitting</a:t>
            </a:r>
            <a:r>
              <a:rPr lang="en-US" sz="1600" dirty="0">
                <a:ea typeface="+mn-lt"/>
                <a:cs typeface="+mn-lt"/>
              </a:rPr>
              <a:t>: The dataset was split into training and testing subsets to facilitate model training, evaluation, and validation. The splitting was done randomly or using specific sampling techniques to ensure representative subsets.</a:t>
            </a:r>
            <a:endParaRPr lang="en-US" sz="1600">
              <a:cs typeface="Calibri"/>
            </a:endParaRPr>
          </a:p>
          <a:p>
            <a:endParaRPr lang="en-US" sz="1600" dirty="0">
              <a:solidFill>
                <a:schemeClr val="accent3">
                  <a:lumMod val="25000"/>
                </a:schemeClr>
              </a:solidFill>
              <a:latin typeface="Abadi" panose="020B0604020104020204" pitchFamily="34" charset="0"/>
            </a:endParaRPr>
          </a:p>
          <a:p>
            <a:endParaRPr lang="en-US" sz="1800" dirty="0">
              <a:cs typeface="Calibri"/>
            </a:endParaRPr>
          </a:p>
          <a:p>
            <a:endParaRPr lang="en-US" sz="1800" dirty="0">
              <a:cs typeface="Calibri"/>
            </a:endParaRPr>
          </a:p>
          <a:p>
            <a:endParaRPr lang="en-US" sz="1800" dirty="0">
              <a:cs typeface="Calibri"/>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8E14AEB1-F9C1-5781-C141-9388A939037C}"/>
              </a:ext>
            </a:extLst>
          </p:cNvPr>
          <p:cNvSpPr txBox="1"/>
          <p:nvPr/>
        </p:nvSpPr>
        <p:spPr>
          <a:xfrm>
            <a:off x="368062" y="6234023"/>
            <a:ext cx="13554972"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hlinkClick r:id="rId3"/>
              </a:rPr>
              <a:t>https://github.com/qalmaqihir/Applied-Data-Science-Capstone/blob/master/labs-jupyter-spacex-Data%20wrangling.ipynb</a:t>
            </a:r>
            <a:endParaRPr lang="en-US" sz="1200">
              <a:cs typeface="Calibri"/>
            </a:endParaRPr>
          </a:p>
          <a:p>
            <a:endParaRPr lang="en-US" sz="1200" dirty="0">
              <a:cs typeface="Calibri"/>
            </a:endParaRPr>
          </a:p>
          <a:p>
            <a:r>
              <a:rPr lang="en-US" sz="1200" dirty="0">
                <a:ea typeface="+mn-lt"/>
                <a:cs typeface="+mn-lt"/>
                <a:hlinkClick r:id="rId4"/>
              </a:rPr>
              <a:t>https://github.com/qalmaqihir/Applied-Data-Science-Capstone/blob/master/IBM-DS0321EN-SkillsNetwork_labs_module_1_L3_labs-jupyter-spacex-data_wrangling_jupyterlite.jupyterlite.ipynb</a:t>
            </a:r>
            <a:endParaRPr lang="en-US">
              <a:cs typeface="Calibri" panose="020F0502020204030204"/>
            </a:endParaRPr>
          </a:p>
          <a:p>
            <a:endParaRPr lang="en-US" sz="1200" dirty="0">
              <a:cs typeface="Calibri"/>
            </a:endParaRPr>
          </a:p>
          <a:p>
            <a:endParaRPr lang="en-US" sz="1200" dirty="0">
              <a:cs typeface="Calibri"/>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13142" y="1365550"/>
            <a:ext cx="9702457" cy="4811413"/>
          </a:xfrm>
          <a:prstGeom prst="rect">
            <a:avLst/>
          </a:prstGeom>
        </p:spPr>
        <p:txBody>
          <a:bodyPr lIns="91440" tIns="45720" rIns="91440" bIns="45720" anchor="t"/>
          <a:lstStyle/>
          <a:p>
            <a:r>
              <a:rPr lang="en-US" sz="1400" b="1" dirty="0">
                <a:ea typeface="+mn-lt"/>
                <a:cs typeface="+mn-lt"/>
              </a:rPr>
              <a:t>Histograms</a:t>
            </a:r>
            <a:r>
              <a:rPr lang="en-US" sz="1400" dirty="0">
                <a:ea typeface="+mn-lt"/>
                <a:cs typeface="+mn-lt"/>
              </a:rPr>
              <a:t>: Histograms were plotted to visualize the distribution of numerical variables. They provide insights into the central tendency, spread, and shape of the data. Histograms help identify skewed distributions, outliers, and potential data issues.</a:t>
            </a:r>
            <a:endParaRPr lang="en-US" sz="1400" dirty="0">
              <a:cs typeface="Calibri"/>
            </a:endParaRPr>
          </a:p>
          <a:p>
            <a:r>
              <a:rPr lang="en-US" sz="1400" b="1" dirty="0">
                <a:ea typeface="+mn-lt"/>
                <a:cs typeface="+mn-lt"/>
              </a:rPr>
              <a:t>Box Plots</a:t>
            </a:r>
            <a:r>
              <a:rPr lang="en-US" sz="1400" dirty="0">
                <a:ea typeface="+mn-lt"/>
                <a:cs typeface="+mn-lt"/>
              </a:rPr>
              <a:t>: Box plots were used to display the distribution of numerical variables and detect potential outliers. They provide information about the median, quartiles, and the presence of extreme values. Box plots are particularly useful for comparing variables across different groups or categories.</a:t>
            </a:r>
            <a:endParaRPr lang="en-US" sz="1400" dirty="0">
              <a:cs typeface="Calibri"/>
            </a:endParaRPr>
          </a:p>
          <a:p>
            <a:r>
              <a:rPr lang="en-US" sz="1400" b="1" dirty="0">
                <a:ea typeface="+mn-lt"/>
                <a:cs typeface="+mn-lt"/>
              </a:rPr>
              <a:t>Scatter Plots</a:t>
            </a:r>
            <a:r>
              <a:rPr lang="en-US" sz="1400" dirty="0">
                <a:ea typeface="+mn-lt"/>
                <a:cs typeface="+mn-lt"/>
              </a:rPr>
              <a:t>: Scatter plots were employed to explore relationships between two numerical variables. They allow visual examination of the correlation or association between variables and help identify any patterns or trends. Scatter plots are useful for identifying potential linear or non-linear relationships.</a:t>
            </a:r>
            <a:endParaRPr lang="en-US" sz="1400">
              <a:cs typeface="Calibri"/>
            </a:endParaRPr>
          </a:p>
          <a:p>
            <a:r>
              <a:rPr lang="en-US" sz="1400" b="1" dirty="0">
                <a:ea typeface="+mn-lt"/>
                <a:cs typeface="+mn-lt"/>
              </a:rPr>
              <a:t>Bar Charts</a:t>
            </a:r>
            <a:r>
              <a:rPr lang="en-US" sz="1400" dirty="0">
                <a:ea typeface="+mn-lt"/>
                <a:cs typeface="+mn-lt"/>
              </a:rPr>
              <a:t>: Bar charts were used to represent categorical variables or to compare frequencies or proportions across different categories. They provide a visual representation of the distribution of categorical data and are effective for highlighting differences or similarities between groups.</a:t>
            </a:r>
            <a:endParaRPr lang="en-US" sz="1400">
              <a:cs typeface="Calibri"/>
            </a:endParaRPr>
          </a:p>
          <a:p>
            <a:r>
              <a:rPr lang="en-US" sz="1400" b="1" dirty="0">
                <a:ea typeface="+mn-lt"/>
                <a:cs typeface="+mn-lt"/>
              </a:rPr>
              <a:t>Heatmaps</a:t>
            </a:r>
            <a:r>
              <a:rPr lang="en-US" sz="1400" dirty="0">
                <a:ea typeface="+mn-lt"/>
                <a:cs typeface="+mn-lt"/>
              </a:rPr>
              <a:t>: Heatmaps were used to visualize the correlation matrix between variables. They provide a color-coded representation of the strength and direction of the relationships between variables. Heatmaps help identify highly correlated variables and can guide feature selection or dimensionality reduction.</a:t>
            </a:r>
            <a:endParaRPr lang="en-US" sz="1400">
              <a:cs typeface="Calibri"/>
            </a:endParaRPr>
          </a:p>
          <a:p>
            <a:r>
              <a:rPr lang="en-US" sz="1400" b="1" dirty="0">
                <a:ea typeface="+mn-lt"/>
                <a:cs typeface="+mn-lt"/>
              </a:rPr>
              <a:t>Pie Charts</a:t>
            </a:r>
            <a:r>
              <a:rPr lang="en-US" sz="1400" dirty="0">
                <a:ea typeface="+mn-lt"/>
                <a:cs typeface="+mn-lt"/>
              </a:rPr>
              <a:t>: Pie charts were utilized to represent proportions or percentages of different categories within a variable. They provide a visual summary of categorical data and help understand the relative distribution or composition of the data.</a:t>
            </a:r>
            <a:endParaRPr lang="en-US" sz="1400">
              <a:cs typeface="Calibri"/>
            </a:endParaRPr>
          </a:p>
          <a:p>
            <a:r>
              <a:rPr lang="en-US" sz="1400" b="1" dirty="0">
                <a:ea typeface="+mn-lt"/>
                <a:cs typeface="+mn-lt"/>
              </a:rPr>
              <a:t>Line Charts</a:t>
            </a:r>
            <a:r>
              <a:rPr lang="en-US" sz="1400" dirty="0">
                <a:ea typeface="+mn-lt"/>
                <a:cs typeface="+mn-lt"/>
              </a:rPr>
              <a:t>: Line charts were employed to plot trends or patterns over time or a continuous variable. They enable the visualization of temporal or sequential changes and help identify patterns, seasonality, or trends in the data.</a:t>
            </a:r>
            <a:endParaRPr lang="en-US" sz="1400">
              <a:cs typeface="Calibri"/>
            </a:endParaRPr>
          </a:p>
          <a:p>
            <a:pPr>
              <a:lnSpc>
                <a:spcPct val="100000"/>
              </a:lnSpc>
              <a:spcBef>
                <a:spcPts val="1400"/>
              </a:spcBef>
            </a:pPr>
            <a:endParaRPr lang="en-US" sz="1400" dirty="0">
              <a:solidFill>
                <a:schemeClr val="accent3">
                  <a:lumMod val="25000"/>
                </a:schemeClr>
              </a:solidFill>
              <a:latin typeface="Abadi" panose="020B0604020104020204" pitchFamily="34" charset="0"/>
            </a:endParaRPr>
          </a:p>
          <a:p>
            <a:endParaRPr lang="en-US" sz="1600" dirty="0">
              <a:cs typeface="Calibri"/>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D65F8804-258A-28E9-4A29-6317B5635DCF}"/>
              </a:ext>
            </a:extLst>
          </p:cNvPr>
          <p:cNvSpPr txBox="1"/>
          <p:nvPr/>
        </p:nvSpPr>
        <p:spPr>
          <a:xfrm>
            <a:off x="281797" y="6032740"/>
            <a:ext cx="1208848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https://github.com/qalmaqihir/Applied-Data-Science-Capstone/blob/master/jupyter-labs-eda-sql-coursera_sqllite.ipynb</a:t>
            </a:r>
            <a:endParaRPr lang="en-US"/>
          </a:p>
          <a:p>
            <a:endParaRPr lang="en-US" dirty="0">
              <a:cs typeface="Calibri"/>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12501" y="1389632"/>
            <a:ext cx="9745589" cy="4351338"/>
          </a:xfrm>
          <a:prstGeom prst="rect">
            <a:avLst/>
          </a:prstGeom>
        </p:spPr>
        <p:txBody>
          <a:bodyPr lIns="91440" tIns="45720" rIns="91440" bIns="45720" anchor="t"/>
          <a:lstStyle/>
          <a:p>
            <a:r>
              <a:rPr lang="en-US" sz="2200" dirty="0">
                <a:ea typeface="+mn-lt"/>
                <a:cs typeface="+mn-lt"/>
              </a:rPr>
              <a:t>SELECT statement: Used to retrieve specific columns or variables from a table.</a:t>
            </a:r>
            <a:endParaRPr lang="en-US" sz="2200" dirty="0">
              <a:solidFill>
                <a:schemeClr val="accent3">
                  <a:lumMod val="25000"/>
                </a:schemeClr>
              </a:solidFill>
              <a:latin typeface="Abadi" panose="020B0604020104020204" pitchFamily="34" charset="0"/>
            </a:endParaRPr>
          </a:p>
          <a:p>
            <a:r>
              <a:rPr lang="en-US" sz="2200" dirty="0">
                <a:ea typeface="+mn-lt"/>
                <a:cs typeface="+mn-lt"/>
              </a:rPr>
              <a:t>WHERE clause: Used to filter data based on specified conditions.</a:t>
            </a:r>
            <a:endParaRPr lang="en-US" dirty="0"/>
          </a:p>
          <a:p>
            <a:r>
              <a:rPr lang="en-US" sz="2200" dirty="0">
                <a:ea typeface="+mn-lt"/>
                <a:cs typeface="+mn-lt"/>
              </a:rPr>
              <a:t>GROUP BY clause: Used to group data by one or more columns for aggregation purposes.</a:t>
            </a:r>
            <a:endParaRPr lang="en-US" dirty="0"/>
          </a:p>
          <a:p>
            <a:r>
              <a:rPr lang="en-US" sz="2200" dirty="0">
                <a:ea typeface="+mn-lt"/>
                <a:cs typeface="+mn-lt"/>
              </a:rPr>
              <a:t>COUNT() function: Used to count the number of rows or occurrences.</a:t>
            </a:r>
            <a:endParaRPr lang="en-US" dirty="0"/>
          </a:p>
          <a:p>
            <a:r>
              <a:rPr lang="en-US" sz="2200" dirty="0">
                <a:ea typeface="+mn-lt"/>
                <a:cs typeface="+mn-lt"/>
              </a:rPr>
              <a:t>SUM() function: Used to calculate the sum of a numerical column.</a:t>
            </a:r>
            <a:endParaRPr lang="en-US" dirty="0"/>
          </a:p>
          <a:p>
            <a:r>
              <a:rPr lang="en-US" sz="2200" dirty="0">
                <a:ea typeface="+mn-lt"/>
                <a:cs typeface="+mn-lt"/>
              </a:rPr>
              <a:t>AVG() function: Used to calculate the average value of a numerical column.</a:t>
            </a:r>
            <a:endParaRPr lang="en-US" dirty="0"/>
          </a:p>
          <a:p>
            <a:r>
              <a:rPr lang="en-US" sz="2200" dirty="0">
                <a:ea typeface="+mn-lt"/>
                <a:cs typeface="+mn-lt"/>
              </a:rPr>
              <a:t>MAX() and MIN() functions: Used to find the maximum and minimum values of a column, respectively.</a:t>
            </a:r>
            <a:endParaRPr lang="en-US" dirty="0"/>
          </a:p>
          <a:p>
            <a:r>
              <a:rPr lang="en-US" sz="2200" dirty="0">
                <a:ea typeface="+mn-lt"/>
                <a:cs typeface="+mn-lt"/>
              </a:rPr>
              <a:t>ORDER BY clause: Used to sort the result set in ascending or descending order based on specified columns.</a:t>
            </a:r>
            <a:endParaRPr lang="en-US" dirty="0"/>
          </a:p>
          <a:p>
            <a:r>
              <a:rPr lang="en-US" sz="2200" dirty="0">
                <a:ea typeface="+mn-lt"/>
                <a:cs typeface="+mn-lt"/>
              </a:rPr>
              <a:t>LIMIT clause: Used to restrict the number of rows returned in the result set.</a:t>
            </a:r>
            <a:endParaRPr lang="en-US" dirty="0"/>
          </a:p>
          <a:p>
            <a:pPr>
              <a:lnSpc>
                <a:spcPct val="100000"/>
              </a:lnSpc>
              <a:spcBef>
                <a:spcPts val="1400"/>
              </a:spcBef>
            </a:pPr>
            <a:endParaRPr lang="en-US" sz="2200" dirty="0">
              <a:solidFill>
                <a:schemeClr val="accent3">
                  <a:lumMod val="25000"/>
                </a:schemeClr>
              </a:solidFill>
              <a:latin typeface="Abadi"/>
            </a:endParaRP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C0CA592B-835F-5890-5876-F2BE62137B60}"/>
              </a:ext>
            </a:extLst>
          </p:cNvPr>
          <p:cNvSpPr txBox="1"/>
          <p:nvPr/>
        </p:nvSpPr>
        <p:spPr>
          <a:xfrm>
            <a:off x="554967" y="6277155"/>
            <a:ext cx="1217474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dirty="0">
                <a:hlinkClick r:id="rId3"/>
              </a:rPr>
              <a:t>https://github.com/qalmaqihir/Applied-Data-Science-Capstone/blob/master/jupyter-labs-eda-sql-coursera_sqllite.ipynb</a:t>
            </a:r>
            <a:endParaRPr lang="en-US" sz="1400" dirty="0"/>
          </a:p>
          <a:p>
            <a:endParaRPr lang="en-US" sz="1400" dirty="0">
              <a:cs typeface="Calibri"/>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fontScale="92500" lnSpcReduction="10000"/>
          </a:bodyPr>
          <a:lstStyle/>
          <a:p>
            <a:r>
              <a:rPr lang="en-US" sz="2200" b="1">
                <a:ea typeface="+mn-lt"/>
                <a:cs typeface="+mn-lt"/>
              </a:rPr>
              <a:t>Markers</a:t>
            </a:r>
            <a:r>
              <a:rPr lang="en-US" sz="2200">
                <a:ea typeface="+mn-lt"/>
                <a:cs typeface="+mn-lt"/>
              </a:rPr>
              <a:t>: Markers were added to the Folium map to indicate specific locations, such as launch sites or points of interest. Each marker represents a geographical point with a unique latitude and longitude coordinate. Markers are useful for visualizing the spatial distribution of data or highlighting important locations on the map.</a:t>
            </a:r>
            <a:endParaRPr lang="en-US"/>
          </a:p>
          <a:p>
            <a:r>
              <a:rPr lang="en-US" sz="2200" b="1" dirty="0">
                <a:ea typeface="+mn-lt"/>
                <a:cs typeface="+mn-lt"/>
              </a:rPr>
              <a:t>Circles</a:t>
            </a:r>
            <a:r>
              <a:rPr lang="en-US" sz="2200" dirty="0">
                <a:ea typeface="+mn-lt"/>
                <a:cs typeface="+mn-lt"/>
              </a:rPr>
              <a:t>: Circles were used to represent areas of interest or influence around a specific location. They are defined by a center point (latitude and longitude) and a radius. Circles can help visualize the extent or coverage of certain events or phenomena, such as the range of a rocket's landing zone or the proximity of certain locations to a launch site.</a:t>
            </a:r>
            <a:endParaRPr lang="en-US" dirty="0"/>
          </a:p>
          <a:p>
            <a:r>
              <a:rPr lang="en-US" sz="2200" b="1" dirty="0">
                <a:ea typeface="+mn-lt"/>
                <a:cs typeface="+mn-lt"/>
              </a:rPr>
              <a:t>Lines</a:t>
            </a:r>
            <a:r>
              <a:rPr lang="en-US" sz="2200" dirty="0">
                <a:ea typeface="+mn-lt"/>
                <a:cs typeface="+mn-lt"/>
              </a:rPr>
              <a:t>: Lines were utilized to illustrate connections or paths between different locations. They are created by connecting two or more latitude-longitude points. Lines can be used to show trajectories, flight paths, or routes, providing a visual representation of movement or spatial relationships between locations.</a:t>
            </a:r>
            <a:endParaRPr lang="en-US" dirty="0">
              <a:ea typeface="+mn-lt"/>
              <a:cs typeface="+mn-lt"/>
            </a:endParaRPr>
          </a:p>
          <a:p>
            <a:r>
              <a:rPr lang="en-US" sz="2200" b="1" dirty="0">
                <a:ea typeface="+mn-lt"/>
                <a:cs typeface="+mn-lt"/>
              </a:rPr>
              <a:t>Polygons</a:t>
            </a:r>
            <a:r>
              <a:rPr lang="en-US" sz="2200" dirty="0">
                <a:ea typeface="+mn-lt"/>
                <a:cs typeface="+mn-lt"/>
              </a:rPr>
              <a:t>: Polygons were added to outline specific areas or regions of interest. They are defined by a series of latitude-longitude points that form a closed shape. Polygons can be used to highlight boundaries, geographical regions, or areas of significance on the map.</a:t>
            </a:r>
            <a:endParaRPr lang="en-US"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A5652276-5B96-BEEE-BBB2-44202654F166}"/>
              </a:ext>
            </a:extLst>
          </p:cNvPr>
          <p:cNvSpPr txBox="1"/>
          <p:nvPr/>
        </p:nvSpPr>
        <p:spPr>
          <a:xfrm>
            <a:off x="511834" y="6205268"/>
            <a:ext cx="12519803" cy="1015663"/>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hlinkClick r:id="rId3"/>
              </a:rPr>
              <a:t>https://github.com/qalmaqihir/Applied-Data-Science-Capstone/blob/master/lab_jupyter_launch_site_location%20(1).ipynb</a:t>
            </a:r>
            <a:endParaRPr lang="en-US" sz="1200" dirty="0">
              <a:cs typeface="Calibri"/>
            </a:endParaRPr>
          </a:p>
          <a:p>
            <a:r>
              <a:rPr lang="en-US" sz="1200" dirty="0">
                <a:ea typeface="+mn-lt"/>
                <a:cs typeface="+mn-lt"/>
                <a:hlinkClick r:id="rId4"/>
              </a:rPr>
              <a:t>https://github.com/qalmaqihir/Applied-Data-Science-Capstone/blob/master/IBM-DS0321EN-SkillsNetwork_labs_module_3_lab_jupyter_launch_site_location.jupyterlite.ipynb</a:t>
            </a:r>
            <a:endParaRPr lang="en-US">
              <a:ea typeface="+mn-lt"/>
              <a:cs typeface="+mn-lt"/>
            </a:endParaRPr>
          </a:p>
          <a:p>
            <a:r>
              <a:rPr lang="en-US" sz="1200" dirty="0">
                <a:ea typeface="+mn-lt"/>
                <a:cs typeface="+mn-lt"/>
                <a:hlinkClick r:id="rId5"/>
              </a:rPr>
              <a:t>https://github.com/qalmaqihir/Applied-Data-Science-Capstone/blob/master/DV0101EN-3-5-1-Generating-Maps-in-Python-py-v2.0.ipynb</a:t>
            </a:r>
            <a:endParaRPr lang="en-US"/>
          </a:p>
          <a:p>
            <a:endParaRPr lang="en-US" sz="1200" dirty="0">
              <a:cs typeface="Calibri"/>
            </a:endParaRPr>
          </a:p>
          <a:p>
            <a:endParaRPr lang="en-US" sz="1200" dirty="0">
              <a:cs typeface="Calibri"/>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8727" y="1408682"/>
            <a:ext cx="9946872" cy="4768281"/>
          </a:xfrm>
          <a:prstGeom prst="rect">
            <a:avLst/>
          </a:prstGeom>
        </p:spPr>
        <p:txBody>
          <a:bodyPr vert="horz" lIns="91440" tIns="45720" rIns="91440" bIns="45720" rtlCol="0" anchor="t">
            <a:normAutofit fontScale="70000" lnSpcReduction="20000"/>
          </a:bodyPr>
          <a:lstStyle/>
          <a:p>
            <a:r>
              <a:rPr lang="en-US" sz="2200" b="1">
                <a:ea typeface="+mn-lt"/>
                <a:cs typeface="+mn-lt"/>
              </a:rPr>
              <a:t>Bar Charts</a:t>
            </a:r>
            <a:r>
              <a:rPr lang="en-US" sz="2200">
                <a:ea typeface="+mn-lt"/>
                <a:cs typeface="+mn-lt"/>
              </a:rPr>
              <a:t>: Bar charts were used to visualize categorical data or compare frequencies/proportions across different categories. They provide a clear visual representation of data distribution and are effective for highlighting differences or similarities between groups. Bar charts help users quickly identify patterns or trends in the data.</a:t>
            </a:r>
            <a:endParaRPr lang="en-US"/>
          </a:p>
          <a:p>
            <a:r>
              <a:rPr lang="en-US" sz="2200" b="1" dirty="0">
                <a:ea typeface="+mn-lt"/>
                <a:cs typeface="+mn-lt"/>
              </a:rPr>
              <a:t>Line Charts</a:t>
            </a:r>
            <a:r>
              <a:rPr lang="en-US" sz="2200" dirty="0">
                <a:ea typeface="+mn-lt"/>
                <a:cs typeface="+mn-lt"/>
              </a:rPr>
              <a:t>: Line charts were employed to plot trends or patterns over time or a continuous variable. They allow users to visualize temporal or sequential changes and help identify patterns, seasonality, or trends in the data. Line charts enable users to understand the evolution of data and make informed decisions based on historical trends.</a:t>
            </a:r>
            <a:endParaRPr lang="en-US" dirty="0"/>
          </a:p>
          <a:p>
            <a:r>
              <a:rPr lang="en-US" sz="2200" b="1" dirty="0">
                <a:ea typeface="+mn-lt"/>
                <a:cs typeface="+mn-lt"/>
              </a:rPr>
              <a:t>Scatter Plots</a:t>
            </a:r>
            <a:r>
              <a:rPr lang="en-US" sz="2200" dirty="0">
                <a:ea typeface="+mn-lt"/>
                <a:cs typeface="+mn-lt"/>
              </a:rPr>
              <a:t>: Scatter plots were utilized to explore relationships between two numerical variables. They enable users to visually examine the correlation or association between variables and help identify any patterns or trends. Scatter plots are particularly useful for identifying potential linear or non-linear relationships and outliers.</a:t>
            </a:r>
            <a:endParaRPr lang="en-US" dirty="0"/>
          </a:p>
          <a:p>
            <a:r>
              <a:rPr lang="en-US" sz="2200" b="1" dirty="0">
                <a:ea typeface="+mn-lt"/>
                <a:cs typeface="+mn-lt"/>
              </a:rPr>
              <a:t>Heatmaps</a:t>
            </a:r>
            <a:r>
              <a:rPr lang="en-US" sz="2200" dirty="0">
                <a:ea typeface="+mn-lt"/>
                <a:cs typeface="+mn-lt"/>
              </a:rPr>
              <a:t>: Heatmaps were added to visualize the correlation matrix between variables. They provide a color-coded representation of the strength and direction of the relationships between variables. Heatmaps help users identify highly correlated variables and guide feature selection or dimensionality reduction decisions.</a:t>
            </a:r>
            <a:endParaRPr lang="en-US" dirty="0"/>
          </a:p>
          <a:p>
            <a:r>
              <a:rPr lang="en-US" sz="2200" b="1" dirty="0">
                <a:ea typeface="+mn-lt"/>
                <a:cs typeface="+mn-lt"/>
              </a:rPr>
              <a:t>Dropdown Menus</a:t>
            </a:r>
            <a:r>
              <a:rPr lang="en-US" sz="2200" dirty="0">
                <a:ea typeface="+mn-lt"/>
                <a:cs typeface="+mn-lt"/>
              </a:rPr>
              <a:t>: Dropdown menus were included to provide users with interactive selection options. Users can choose specific variables or categories to view data subsets or compare different scenarios. Dropdown menus enhance the dashboard's interactivity and allow users to customize their data exploration based on their specific interests or requirements.</a:t>
            </a:r>
            <a:endParaRPr lang="en-US" dirty="0"/>
          </a:p>
          <a:p>
            <a:r>
              <a:rPr lang="en-US" sz="2200" b="1" dirty="0">
                <a:ea typeface="+mn-lt"/>
                <a:cs typeface="+mn-lt"/>
              </a:rPr>
              <a:t>Slider Controls</a:t>
            </a:r>
            <a:r>
              <a:rPr lang="en-US" sz="2200" dirty="0">
                <a:ea typeface="+mn-lt"/>
                <a:cs typeface="+mn-lt"/>
              </a:rPr>
              <a:t>: Slider controls were added to enable users to dynamically adjust specific parameters or filter data based on a range of values. Sliders enhance the dashboard's flexibility and allow users to explore different aspects of the data by adjusting thresholds or ranges.</a:t>
            </a:r>
            <a:endParaRPr lang="en-US" dirty="0"/>
          </a:p>
          <a:p>
            <a:r>
              <a:rPr lang="en-US" sz="2200" b="1" dirty="0">
                <a:ea typeface="+mn-lt"/>
                <a:cs typeface="+mn-lt"/>
              </a:rPr>
              <a:t>Data Table</a:t>
            </a:r>
            <a:r>
              <a:rPr lang="en-US" sz="2200" dirty="0">
                <a:ea typeface="+mn-lt"/>
                <a:cs typeface="+mn-lt"/>
              </a:rPr>
              <a:t>: A data table was incorporated to display the underlying data in a tabular format. It provides users with detailed information and enables them to access specific data points or examine individual records. The data table enhances the dashboard's transparency and allows users to explore the data at a granular level.</a:t>
            </a:r>
            <a:endParaRPr lang="en-US"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FBD09F62-F058-DD1D-1E8C-7E23F99A8AC3}"/>
              </a:ext>
            </a:extLst>
          </p:cNvPr>
          <p:cNvSpPr txBox="1"/>
          <p:nvPr/>
        </p:nvSpPr>
        <p:spPr>
          <a:xfrm>
            <a:off x="281796" y="6176514"/>
            <a:ext cx="10967049"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hlinkClick r:id="rId3"/>
              </a:rPr>
              <a:t>https://github.com/qalmaqihir/Applied-Data-Science-Capstone/blob/master/SpaceX_dash_app.py</a:t>
            </a:r>
            <a:endParaRPr lang="en-US" sz="1600" dirty="0"/>
          </a:p>
          <a:p>
            <a:endParaRPr lang="en-US" sz="1600" dirty="0">
              <a:cs typeface="Calibri"/>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54992" y="1408682"/>
            <a:ext cx="11082682" cy="4768281"/>
          </a:xfrm>
          <a:prstGeom prst="rect">
            <a:avLst/>
          </a:prstGeom>
        </p:spPr>
        <p:txBody>
          <a:bodyPr lIns="91440" tIns="45720" rIns="91440" bIns="45720" anchor="t">
            <a:normAutofit fontScale="70000" lnSpcReduction="20000"/>
          </a:bodyPr>
          <a:lstStyle/>
          <a:p>
            <a:r>
              <a:rPr lang="en-US" sz="2200" b="1">
                <a:ea typeface="+mn-lt"/>
                <a:cs typeface="+mn-lt"/>
              </a:rPr>
              <a:t>Model Selection</a:t>
            </a:r>
            <a:r>
              <a:rPr lang="en-US" sz="2200">
                <a:ea typeface="+mn-lt"/>
                <a:cs typeface="+mn-lt"/>
              </a:rPr>
              <a:t>: Choose a set of classification algorithms suitable for your problem. This may include algorithms like logistic regression, decision trees, random forests, support vector machines (SVM), or neural networks.</a:t>
            </a:r>
            <a:endParaRPr lang="en-US"/>
          </a:p>
          <a:p>
            <a:r>
              <a:rPr lang="en-US" sz="2200" b="1" dirty="0">
                <a:ea typeface="+mn-lt"/>
                <a:cs typeface="+mn-lt"/>
              </a:rPr>
              <a:t>Initial Model Building</a:t>
            </a:r>
            <a:r>
              <a:rPr lang="en-US" sz="2200" dirty="0">
                <a:ea typeface="+mn-lt"/>
                <a:cs typeface="+mn-lt"/>
              </a:rPr>
              <a:t>: Build an initial model using one of the selected algorithms. Train the model on the training dataset and evaluate its performance on the testing dataset using appropriate evaluation metrics such as accuracy, precision, recall, or F1-score.</a:t>
            </a:r>
            <a:endParaRPr lang="en-US" dirty="0"/>
          </a:p>
          <a:p>
            <a:r>
              <a:rPr lang="en-US" sz="2200" b="1" dirty="0">
                <a:ea typeface="+mn-lt"/>
                <a:cs typeface="+mn-lt"/>
              </a:rPr>
              <a:t>Model Evaluation</a:t>
            </a:r>
            <a:r>
              <a:rPr lang="en-US" sz="2200" dirty="0">
                <a:ea typeface="+mn-lt"/>
                <a:cs typeface="+mn-lt"/>
              </a:rPr>
              <a:t>: Assess the performance of the initial model and analyze the evaluation metrics. Identify any areas of improvement or potential issues, such as overfitting or underfitting.</a:t>
            </a:r>
            <a:endParaRPr lang="en-US" dirty="0"/>
          </a:p>
          <a:p>
            <a:r>
              <a:rPr lang="en-US" sz="2200" b="1" dirty="0">
                <a:ea typeface="+mn-lt"/>
                <a:cs typeface="+mn-lt"/>
              </a:rPr>
              <a:t>Model Improvement</a:t>
            </a:r>
            <a:r>
              <a:rPr lang="en-US" sz="2200" dirty="0">
                <a:ea typeface="+mn-lt"/>
                <a:cs typeface="+mn-lt"/>
              </a:rPr>
              <a:t>: To improve the model, consider the following steps:</a:t>
            </a:r>
            <a:endParaRPr lang="en-US" dirty="0"/>
          </a:p>
          <a:p>
            <a:r>
              <a:rPr lang="en-US" sz="2200" dirty="0">
                <a:ea typeface="+mn-lt"/>
                <a:cs typeface="+mn-lt"/>
              </a:rPr>
              <a:t>Feature Engineering: Analyze the impact of different features and consider adding, removing, or transforming features to enhance model performance.</a:t>
            </a:r>
            <a:endParaRPr lang="en-US" dirty="0"/>
          </a:p>
          <a:p>
            <a:r>
              <a:rPr lang="en-US" sz="2200" dirty="0">
                <a:ea typeface="+mn-lt"/>
                <a:cs typeface="+mn-lt"/>
              </a:rPr>
              <a:t>Hyperparameter Tuning: Adjust the model's hyperparameters to find the optimal configuration. This can be done using techniques like grid search or randomized search, evaluating different combinations of hyperparameters.</a:t>
            </a:r>
            <a:endParaRPr lang="en-US" dirty="0"/>
          </a:p>
          <a:p>
            <a:r>
              <a:rPr lang="en-US" sz="2200" dirty="0">
                <a:ea typeface="+mn-lt"/>
                <a:cs typeface="+mn-lt"/>
              </a:rPr>
              <a:t>Cross-Validation: Apply cross-validation techniques, such as k-fold cross-validation, to obtain a more robust estimate of the model's performance.</a:t>
            </a:r>
            <a:endParaRPr lang="en-US" dirty="0"/>
          </a:p>
          <a:p>
            <a:r>
              <a:rPr lang="en-US" sz="2200" b="1" dirty="0">
                <a:ea typeface="+mn-lt"/>
                <a:cs typeface="+mn-lt"/>
              </a:rPr>
              <a:t>Iterative Model Building</a:t>
            </a:r>
            <a:r>
              <a:rPr lang="en-US" sz="2200" dirty="0">
                <a:ea typeface="+mn-lt"/>
                <a:cs typeface="+mn-lt"/>
              </a:rPr>
              <a:t>: Iterate the model development process by fine-tuning the model, evaluating its performance, and making necessary adjustments based on the evaluation results.</a:t>
            </a:r>
            <a:endParaRPr lang="en-US" dirty="0"/>
          </a:p>
          <a:p>
            <a:r>
              <a:rPr lang="en-US" sz="2200" b="1" dirty="0">
                <a:ea typeface="+mn-lt"/>
                <a:cs typeface="+mn-lt"/>
              </a:rPr>
              <a:t>Model Selection</a:t>
            </a:r>
            <a:r>
              <a:rPr lang="en-US" sz="2200" dirty="0">
                <a:ea typeface="+mn-lt"/>
                <a:cs typeface="+mn-lt"/>
              </a:rPr>
              <a:t>: Compare the performance of different models based on evaluation metrics. Select the best performing model as the final model for your classification task.</a:t>
            </a:r>
            <a:endParaRPr lang="en-US" dirty="0"/>
          </a:p>
          <a:p>
            <a:r>
              <a:rPr lang="en-US" sz="2200" b="1" dirty="0">
                <a:ea typeface="+mn-lt"/>
                <a:cs typeface="+mn-lt"/>
              </a:rPr>
              <a:t>Model Deployment</a:t>
            </a:r>
            <a:r>
              <a:rPr lang="en-US" sz="2200" dirty="0">
                <a:ea typeface="+mn-lt"/>
                <a:cs typeface="+mn-lt"/>
              </a:rPr>
              <a:t>: Once you have the best performing classification model, deploy it in a production environment for practical use. Ensure it is integrated into the target system and meets any performance or security requirements.</a:t>
            </a:r>
            <a:endParaRPr lang="en-US" dirty="0"/>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6333E80B-AC0E-AF8D-72BF-32F93FF5A2B0}"/>
              </a:ext>
            </a:extLst>
          </p:cNvPr>
          <p:cNvSpPr txBox="1"/>
          <p:nvPr/>
        </p:nvSpPr>
        <p:spPr>
          <a:xfrm>
            <a:off x="152400" y="6320287"/>
            <a:ext cx="14877689"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hlinkClick r:id="rId3"/>
              </a:rPr>
              <a:t>https://github.com/qalmaqihir/Applied-Data-Science-Capstone/blob/master/IBM-DS0321EN-SkillsNetwork_labs_module_4_SpaceX_Machine_Learning_Prediction_Part_5.jupyterlite.ipynb</a:t>
            </a:r>
            <a:endParaRPr lang="en-US" sz="1200">
              <a:cs typeface="Calibri"/>
            </a:endParaRPr>
          </a:p>
          <a:p>
            <a:r>
              <a:rPr lang="en-US" sz="1200" dirty="0">
                <a:ea typeface="+mn-lt"/>
                <a:cs typeface="+mn-lt"/>
                <a:hlinkClick r:id="rId4"/>
              </a:rPr>
              <a:t>https://github.com/qalmaqihir/Applied-Data-Science-Capstone/blob/master/SpaceX_Machine%20Learning%20Prediction_Part_5.ipynb</a:t>
            </a:r>
            <a:endParaRPr lang="en-US">
              <a:cs typeface="Calibri" panose="020F0502020204030204"/>
            </a:endParaRPr>
          </a:p>
          <a:p>
            <a:endParaRPr lang="en-US" sz="1200" dirty="0">
              <a:cs typeface="Calibri"/>
            </a:endParaRPr>
          </a:p>
          <a:p>
            <a:endParaRPr lang="en-US" sz="1200" dirty="0">
              <a:cs typeface="Calibri"/>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E142508D-DCB4-49FC-885E-2CF85330EC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Freeform: Shape 14">
            <a:extLst>
              <a:ext uri="{FF2B5EF4-FFF2-40B4-BE49-F238E27FC236}">
                <a16:creationId xmlns:a16="http://schemas.microsoft.com/office/drawing/2014/main" id="{2791DBF5-3FCA-4011-AF8A-650D650F9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Freeform: Shape 16">
            <a:extLst>
              <a:ext uri="{FF2B5EF4-FFF2-40B4-BE49-F238E27FC236}">
                <a16:creationId xmlns:a16="http://schemas.microsoft.com/office/drawing/2014/main" id="{D964C04B-075F-470A-BC51-AF7231465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374904" y="1161288"/>
            <a:ext cx="3438144" cy="112471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800">
                <a:solidFill>
                  <a:schemeClr val="tx1"/>
                </a:solidFill>
                <a:latin typeface="+mj-lt"/>
                <a:ea typeface="+mj-ea"/>
                <a:cs typeface="+mj-cs"/>
              </a:rPr>
              <a:t>Results</a:t>
            </a:r>
          </a:p>
        </p:txBody>
      </p:sp>
      <p:sp>
        <p:nvSpPr>
          <p:cNvPr id="19" name="Rectangle 18">
            <a:extLst>
              <a:ext uri="{FF2B5EF4-FFF2-40B4-BE49-F238E27FC236}">
                <a16:creationId xmlns:a16="http://schemas.microsoft.com/office/drawing/2014/main" id="{157AB58F-FDBA-4575-9E72-86B7F843FD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90D78486-07CC-4AFC-93CC-B95A73D03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8" descr="A diagram of a confusion matrix&#10;&#10;Description automatically generated">
            <a:extLst>
              <a:ext uri="{FF2B5EF4-FFF2-40B4-BE49-F238E27FC236}">
                <a16:creationId xmlns:a16="http://schemas.microsoft.com/office/drawing/2014/main" id="{9201BE84-D346-0EC0-0657-E0DD35EF0CA5}"/>
              </a:ext>
            </a:extLst>
          </p:cNvPr>
          <p:cNvPicPr>
            <a:picLocks noChangeAspect="1"/>
          </p:cNvPicPr>
          <p:nvPr/>
        </p:nvPicPr>
        <p:blipFill>
          <a:blip r:embed="rId3"/>
          <a:stretch>
            <a:fillRect/>
          </a:stretch>
        </p:blipFill>
        <p:spPr>
          <a:xfrm>
            <a:off x="4988170" y="825958"/>
            <a:ext cx="2168661" cy="1599387"/>
          </a:xfrm>
          <a:prstGeom prst="rect">
            <a:avLst/>
          </a:prstGeom>
        </p:spPr>
      </p:pic>
      <p:pic>
        <p:nvPicPr>
          <p:cNvPr id="3" name="Picture 4" descr="A graph of confusion matrix&#10;&#10;Description automatically generated">
            <a:extLst>
              <a:ext uri="{FF2B5EF4-FFF2-40B4-BE49-F238E27FC236}">
                <a16:creationId xmlns:a16="http://schemas.microsoft.com/office/drawing/2014/main" id="{983B86D6-EBB6-5C40-809B-375DED571962}"/>
              </a:ext>
            </a:extLst>
          </p:cNvPr>
          <p:cNvPicPr>
            <a:picLocks noChangeAspect="1"/>
          </p:cNvPicPr>
          <p:nvPr/>
        </p:nvPicPr>
        <p:blipFill>
          <a:blip r:embed="rId4"/>
          <a:stretch>
            <a:fillRect/>
          </a:stretch>
        </p:blipFill>
        <p:spPr>
          <a:xfrm>
            <a:off x="7315510" y="824542"/>
            <a:ext cx="2167128" cy="1598256"/>
          </a:xfrm>
          <a:prstGeom prst="rect">
            <a:avLst/>
          </a:prstGeom>
        </p:spPr>
      </p:pic>
      <p:pic>
        <p:nvPicPr>
          <p:cNvPr id="5" name="Picture 5" descr="A diagram of different colored squares&#10;&#10;Description automatically generated">
            <a:extLst>
              <a:ext uri="{FF2B5EF4-FFF2-40B4-BE49-F238E27FC236}">
                <a16:creationId xmlns:a16="http://schemas.microsoft.com/office/drawing/2014/main" id="{6F75FEA9-F4D5-B9B2-DECF-BBA7FC3F61E1}"/>
              </a:ext>
            </a:extLst>
          </p:cNvPr>
          <p:cNvPicPr>
            <a:picLocks noChangeAspect="1"/>
          </p:cNvPicPr>
          <p:nvPr/>
        </p:nvPicPr>
        <p:blipFill>
          <a:blip r:embed="rId5"/>
          <a:stretch>
            <a:fillRect/>
          </a:stretch>
        </p:blipFill>
        <p:spPr>
          <a:xfrm>
            <a:off x="9644383" y="832376"/>
            <a:ext cx="2167128" cy="1598256"/>
          </a:xfrm>
          <a:prstGeom prst="rect">
            <a:avLst/>
          </a:prstGeom>
        </p:spPr>
      </p:pic>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374904" y="2715768"/>
            <a:ext cx="3438144" cy="3209544"/>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Arial" panose="020B0604020202020204" pitchFamily="34" charset="0"/>
              <a:buChar char="•"/>
            </a:pPr>
            <a:r>
              <a:rPr lang="en-US" sz="1700" dirty="0">
                <a:solidFill>
                  <a:schemeClr val="tx1"/>
                </a:solidFill>
                <a:latin typeface="+mn-lt"/>
              </a:rPr>
              <a:t>Exploratory data analysis results</a:t>
            </a:r>
          </a:p>
          <a:p>
            <a:pPr>
              <a:spcBef>
                <a:spcPts val="1400"/>
              </a:spcBef>
              <a:buFont typeface="Arial" panose="020B0604020202020204" pitchFamily="34" charset="0"/>
              <a:buChar char="•"/>
            </a:pPr>
            <a:r>
              <a:rPr lang="en-US" sz="1700" dirty="0">
                <a:solidFill>
                  <a:schemeClr val="tx1"/>
                </a:solidFill>
                <a:latin typeface="+mn-lt"/>
              </a:rPr>
              <a:t>Interactive analytics demo in screenshots</a:t>
            </a:r>
            <a:endParaRPr lang="en-US" sz="1700" dirty="0">
              <a:solidFill>
                <a:schemeClr val="tx1"/>
              </a:solidFill>
              <a:latin typeface="+mn-lt"/>
              <a:cs typeface="Calibri"/>
            </a:endParaRPr>
          </a:p>
          <a:p>
            <a:pPr>
              <a:spcBef>
                <a:spcPts val="1400"/>
              </a:spcBef>
              <a:buFont typeface="Arial" panose="020B0604020202020204" pitchFamily="34" charset="0"/>
              <a:buChar char="•"/>
            </a:pPr>
            <a:endParaRPr lang="en-US" sz="1700" dirty="0">
              <a:solidFill>
                <a:schemeClr val="tx1"/>
              </a:solidFill>
              <a:latin typeface="+mn-lt"/>
            </a:endParaRPr>
          </a:p>
          <a:p>
            <a:pPr>
              <a:spcBef>
                <a:spcPts val="1400"/>
              </a:spcBef>
              <a:buFont typeface="Arial" panose="020B0604020202020204" pitchFamily="34" charset="0"/>
              <a:buChar char="•"/>
            </a:pPr>
            <a:r>
              <a:rPr lang="en-US" sz="1700" dirty="0">
                <a:solidFill>
                  <a:schemeClr val="tx1"/>
                </a:solidFill>
                <a:latin typeface="+mn-lt"/>
              </a:rPr>
              <a:t>Predictive analysis results</a:t>
            </a:r>
            <a:endParaRPr lang="en-US" sz="1700" dirty="0">
              <a:solidFill>
                <a:schemeClr val="tx1"/>
              </a:solidFill>
              <a:latin typeface="+mn-lt"/>
              <a:cs typeface="Calibri"/>
            </a:endParaRPr>
          </a:p>
          <a:p>
            <a:pPr>
              <a:spcBef>
                <a:spcPts val="1400"/>
              </a:spcBef>
              <a:buFont typeface="Arial" panose="020B0604020202020204" pitchFamily="34" charset="0"/>
              <a:buChar char="•"/>
            </a:pPr>
            <a:endParaRPr lang="en-US" sz="1700">
              <a:solidFill>
                <a:schemeClr val="tx1"/>
              </a:solidFill>
              <a:latin typeface="+mn-lt"/>
            </a:endParaRPr>
          </a:p>
          <a:p>
            <a:pPr>
              <a:spcBef>
                <a:spcPts val="1400"/>
              </a:spcBef>
              <a:buFont typeface="Arial" panose="020B0604020202020204" pitchFamily="34" charset="0"/>
              <a:buChar char="•"/>
            </a:pPr>
            <a:endParaRPr lang="en-US" sz="1700">
              <a:solidFill>
                <a:schemeClr val="tx1"/>
              </a:solidFill>
              <a:latin typeface="+mn-lt"/>
            </a:endParaRPr>
          </a:p>
          <a:p>
            <a:pPr lvl="1">
              <a:buFont typeface="Arial" panose="020B0604020202020204" pitchFamily="34" charset="0"/>
              <a:buChar char="•"/>
            </a:pPr>
            <a:endParaRPr lang="en-US" sz="1700">
              <a:solidFill>
                <a:schemeClr val="tx1"/>
              </a:solidFill>
              <a:latin typeface="+mn-lt"/>
            </a:endParaRPr>
          </a:p>
          <a:p>
            <a:pPr marL="457200" lvl="1">
              <a:buFont typeface="Arial" panose="020B0604020202020204" pitchFamily="34" charset="0"/>
              <a:buChar char="•"/>
            </a:pPr>
            <a:endParaRPr lang="en-US" sz="1700">
              <a:solidFill>
                <a:schemeClr val="tx1"/>
              </a:solidFill>
              <a:latin typeface="+mn-lt"/>
            </a:endParaRPr>
          </a:p>
        </p:txBody>
      </p:sp>
      <p:pic>
        <p:nvPicPr>
          <p:cNvPr id="2" name="Picture 2" descr="A map with orange circles and green dots&#10;&#10;Description automatically generated">
            <a:extLst>
              <a:ext uri="{FF2B5EF4-FFF2-40B4-BE49-F238E27FC236}">
                <a16:creationId xmlns:a16="http://schemas.microsoft.com/office/drawing/2014/main" id="{943A62AC-2C72-A95E-B9AE-63F554BF1255}"/>
              </a:ext>
            </a:extLst>
          </p:cNvPr>
          <p:cNvPicPr>
            <a:picLocks noChangeAspect="1"/>
          </p:cNvPicPr>
          <p:nvPr/>
        </p:nvPicPr>
        <p:blipFill>
          <a:blip r:embed="rId6"/>
          <a:stretch>
            <a:fillRect/>
          </a:stretch>
        </p:blipFill>
        <p:spPr>
          <a:xfrm>
            <a:off x="5247721" y="2755581"/>
            <a:ext cx="6304239" cy="3372769"/>
          </a:xfrm>
          <a:prstGeom prst="rect">
            <a:avLst/>
          </a:prstGeom>
        </p:spPr>
      </p:pic>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9073896"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16</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lIns="91440" tIns="45720" rIns="91440" bIns="45720" anchor="t">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340677" y="1160973"/>
            <a:ext cx="10919021" cy="5511267"/>
          </a:xfrm>
          <a:prstGeom prst="rect">
            <a:avLst/>
          </a:prstGeom>
        </p:spPr>
        <p:txBody>
          <a:bodyPr lIns="91440" tIns="45720" rIns="91440" bIns="45720" anchor="t">
            <a:normAutofit fontScale="850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200" dirty="0">
              <a:latin typeface="IBM Plex Mono Text"/>
            </a:endParaRPr>
          </a:p>
          <a:p>
            <a:r>
              <a:rPr lang="en-US" sz="2200" dirty="0">
                <a:latin typeface="IBM Plex Mono Text"/>
              </a:rPr>
              <a:t> Problem Statement: Predicting the success of the first stage landing of the SpaceX Falcon 9 rocket, with cost implications for rocket launches and competitive bidding against SpaceX.</a:t>
            </a:r>
            <a:endParaRPr lang="en-US" dirty="0"/>
          </a:p>
          <a:p>
            <a:r>
              <a:rPr lang="en-US" sz="2200" dirty="0">
                <a:latin typeface="IBM Plex Mono Text"/>
              </a:rPr>
              <a:t> Methodology Overview:</a:t>
            </a:r>
            <a:endParaRPr lang="en-US" dirty="0"/>
          </a:p>
          <a:p>
            <a:pPr lvl="1"/>
            <a:r>
              <a:rPr lang="en-US" sz="1800" dirty="0">
                <a:latin typeface="IBM Plex Mono Text"/>
              </a:rPr>
              <a:t> Data Collection: Obtained data from the SpaceX API and performed necessary data wrangling.</a:t>
            </a:r>
            <a:endParaRPr lang="en-US" sz="1800" dirty="0"/>
          </a:p>
          <a:p>
            <a:pPr lvl="1"/>
            <a:r>
              <a:rPr lang="en-US" sz="1800" dirty="0">
                <a:latin typeface="IBM Plex Mono Text"/>
              </a:rPr>
              <a:t> Data Wrangling: Conducted exploratory data analysis (EDA) to identify patterns and determine training labels.</a:t>
            </a:r>
            <a:endParaRPr lang="en-US" sz="1800" dirty="0"/>
          </a:p>
          <a:p>
            <a:pPr lvl="1"/>
            <a:r>
              <a:rPr lang="en-US" sz="1800" dirty="0">
                <a:latin typeface="IBM Plex Mono Text"/>
              </a:rPr>
              <a:t> SQL Notebook: Loaded the SpaceX dataset into a Db2 database and executed SQL queries for analysis.</a:t>
            </a:r>
            <a:endParaRPr lang="en-US" sz="1800" dirty="0"/>
          </a:p>
          <a:p>
            <a:pPr lvl="1"/>
            <a:r>
              <a:rPr lang="en-US" sz="1800">
                <a:latin typeface="IBM Plex Mono Text"/>
              </a:rPr>
              <a:t> Launch Site Analysis: Used Folium for interactive visual analytics to analyze launch site locations, success rates, and proximity </a:t>
            </a:r>
            <a:r>
              <a:rPr lang="en-US" sz="1800" dirty="0">
                <a:latin typeface="IBM Plex Mono Text"/>
              </a:rPr>
              <a:t>calculations.</a:t>
            </a:r>
            <a:endParaRPr lang="en-US" sz="1800"/>
          </a:p>
          <a:p>
            <a:pPr lvl="1"/>
            <a:r>
              <a:rPr lang="en-US" sz="1800" dirty="0">
                <a:latin typeface="IBM Plex Mono Text"/>
              </a:rPr>
              <a:t> Machine Learning Prediction: Conducted EDA, created class labels, standardized data, and evaluated multiple machine learning methods.</a:t>
            </a:r>
            <a:endParaRPr lang="en-US" sz="1800" dirty="0"/>
          </a:p>
          <a:p>
            <a:r>
              <a:rPr lang="en-US" sz="2200" dirty="0">
                <a:latin typeface="IBM Plex Mono Text"/>
              </a:rPr>
              <a:t>Results and Findings:</a:t>
            </a:r>
            <a:endParaRPr lang="en-US" dirty="0"/>
          </a:p>
          <a:p>
            <a:pPr lvl="1"/>
            <a:r>
              <a:rPr lang="en-US" sz="1800" dirty="0">
                <a:latin typeface="IBM Plex Mono Text"/>
              </a:rPr>
              <a:t> Machine Learning Models: Developed and evaluated various models, including SVM, Classification Trees, and Logistic Regression.</a:t>
            </a:r>
            <a:endParaRPr lang="en-US" sz="1800" dirty="0"/>
          </a:p>
          <a:p>
            <a:pPr lvl="1"/>
            <a:r>
              <a:rPr lang="en-US" sz="1800" dirty="0">
                <a:latin typeface="IBM Plex Mono Text"/>
              </a:rPr>
              <a:t> Performance Metrics: Achieved accuracy of 89% for predicting the success of first stage landings.</a:t>
            </a:r>
            <a:endParaRPr lang="en-US" sz="1800" dirty="0"/>
          </a:p>
          <a:p>
            <a:pPr lvl="1"/>
            <a:r>
              <a:rPr lang="en-US" sz="1800" dirty="0">
                <a:latin typeface="IBM Plex Mono Text"/>
              </a:rPr>
              <a:t> Key Insights: Identified significant factors influencing successful landings and provided actionable insights for alternate companies bidding against SpaceX.</a:t>
            </a:r>
            <a:endParaRPr lang="en-US" sz="1800" dirty="0"/>
          </a:p>
          <a:p>
            <a:r>
              <a:rPr lang="en-US" sz="2200" dirty="0">
                <a:latin typeface="IBM Plex Mono Text"/>
              </a:rPr>
              <a:t> Conclusion and Future Steps:</a:t>
            </a:r>
            <a:endParaRPr lang="en-US" dirty="0"/>
          </a:p>
          <a:p>
            <a:pPr lvl="1"/>
            <a:r>
              <a:rPr lang="en-US" sz="1800" dirty="0">
                <a:latin typeface="IBM Plex Mono Text"/>
              </a:rPr>
              <a:t> Successfully addressed the problem of predicting first stage landing success for SpaceX Falcon 9 rockets.</a:t>
            </a:r>
            <a:endParaRPr lang="en-US" sz="1800"/>
          </a:p>
          <a:p>
            <a:pPr lvl="1"/>
            <a:r>
              <a:rPr lang="en-US" sz="1800" dirty="0">
                <a:latin typeface="IBM Plex Mono Text"/>
              </a:rPr>
              <a:t> Demonstrated the value of data science methodologies in making informed decisions regarding rocket launches and cost considerations.</a:t>
            </a:r>
            <a:endParaRPr lang="en-US" sz="1800"/>
          </a:p>
          <a:p>
            <a:pPr lvl="1"/>
            <a:r>
              <a:rPr lang="en-US" sz="1800" dirty="0">
                <a:latin typeface="IBM Plex Mono Text"/>
              </a:rPr>
              <a:t> Future steps involve further refining the models, considering additional features, and exploring new machine learning techniques</a:t>
            </a:r>
            <a:endParaRPr lang="en-US" sz="1800"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539973" y="27985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dirty="0"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42396" y="1586875"/>
            <a:ext cx="10894197" cy="4443216"/>
          </a:xfrm>
          <a:prstGeom prst="rect">
            <a:avLst/>
          </a:prstGeom>
        </p:spPr>
        <p:txBody>
          <a:bodyPr vert="horz" lIns="91440" tIns="45720" rIns="91440" bIns="45720" rtlCol="0" anchor="t">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200" dirty="0"/>
          </a:p>
          <a:p>
            <a:r>
              <a:rPr lang="en-US" sz="2200" dirty="0">
                <a:latin typeface="IBM Plex Mono Text"/>
              </a:rPr>
              <a:t> Project Background and Context:</a:t>
            </a:r>
            <a:endParaRPr lang="en-US" dirty="0"/>
          </a:p>
          <a:p>
            <a:pPr lvl="1"/>
            <a:r>
              <a:rPr lang="en-US" sz="1800" dirty="0">
                <a:latin typeface="IBM Plex Mono Text"/>
              </a:rPr>
              <a:t>  This project serves as the final step in the IBM Data Science Professional Certificate and the Applied Data Science with Python Specialization.</a:t>
            </a:r>
            <a:endParaRPr lang="en-US" sz="1800" dirty="0"/>
          </a:p>
          <a:p>
            <a:pPr lvl="1"/>
            <a:r>
              <a:rPr lang="en-US" sz="1800" dirty="0">
                <a:latin typeface="IBM Plex Mono Text"/>
              </a:rPr>
              <a:t>  You will assume the role of a Data Scientist working for a startup aiming to compete with SpaceX.</a:t>
            </a:r>
            <a:endParaRPr lang="en-US" sz="1800" dirty="0"/>
          </a:p>
          <a:p>
            <a:pPr lvl="1"/>
            <a:r>
              <a:rPr lang="en-US" sz="1800" dirty="0">
                <a:latin typeface="IBM Plex Mono Text"/>
              </a:rPr>
              <a:t>  SpaceX's ability to reuse the first stage of the Falcon 9 rocket significantly reduces launch costs, making them an industry leader.</a:t>
            </a:r>
            <a:endParaRPr lang="en-US" sz="1800" dirty="0"/>
          </a:p>
          <a:p>
            <a:endParaRPr lang="en-US"/>
          </a:p>
          <a:p>
            <a:r>
              <a:rPr lang="en-US" sz="2200" dirty="0">
                <a:latin typeface="IBM Plex Mono Text"/>
              </a:rPr>
              <a:t> Problems You Want to Find Answers:</a:t>
            </a:r>
            <a:endParaRPr lang="en-US"/>
          </a:p>
          <a:p>
            <a:pPr lvl="1"/>
            <a:r>
              <a:rPr lang="en-US" sz="1800" dirty="0">
                <a:latin typeface="IBM Plex Mono Text"/>
              </a:rPr>
              <a:t>  The main problem is to predict the success of the first stage landing of the SpaceX Falcon 9 rocket.</a:t>
            </a:r>
            <a:endParaRPr lang="en-US" sz="1800" dirty="0"/>
          </a:p>
          <a:p>
            <a:pPr lvl="1"/>
            <a:r>
              <a:rPr lang="en-US" sz="1800" dirty="0">
                <a:latin typeface="IBM Plex Mono Text"/>
              </a:rPr>
              <a:t>  Accurate predictions are crucial for determining the cost of a launch, which is essential for competitive bidding against SpaceX.</a:t>
            </a:r>
            <a:endParaRPr lang="en-US" sz="1800" dirty="0"/>
          </a:p>
          <a:p>
            <a:pPr lvl="1"/>
            <a:r>
              <a:rPr lang="en-US" sz="1800" dirty="0">
                <a:latin typeface="IBM Plex Mono Text"/>
              </a:rPr>
              <a:t>  Alternate companies can use the predictions to make informed bids for rocket launches.</a:t>
            </a:r>
            <a:endParaRPr lang="en-US" sz="1800" dirty="0"/>
          </a:p>
          <a:p>
            <a:endParaRPr lang="en-US"/>
          </a:p>
          <a:p>
            <a:r>
              <a:rPr lang="en-US" sz="2200" dirty="0">
                <a:latin typeface="IBM Plex Mono Text"/>
              </a:rPr>
              <a:t>Objective of the Project:</a:t>
            </a:r>
            <a:endParaRPr lang="en-US" dirty="0"/>
          </a:p>
          <a:p>
            <a:pPr lvl="1"/>
            <a:r>
              <a:rPr lang="en-US" sz="1800" dirty="0">
                <a:latin typeface="IBM Plex Mono Text"/>
              </a:rPr>
              <a:t> Develop a predictive model to determine the success of the first stage landing of the SpaceX Falcon 9 rocket.</a:t>
            </a:r>
            <a:endParaRPr lang="en-US" sz="1800" dirty="0"/>
          </a:p>
          <a:p>
            <a:pPr lvl="1"/>
            <a:r>
              <a:rPr lang="en-US" sz="1800" dirty="0">
                <a:latin typeface="IBM Plex Mono Text"/>
              </a:rPr>
              <a:t>  Follow the complete data science methodology, including data collection, data wrangling, exploratory data analysis, data visualization, model development, model evaluation, and reporting findings.</a:t>
            </a:r>
            <a:endParaRPr lang="en-US" sz="1800"/>
          </a:p>
          <a:p>
            <a:pPr lvl="1"/>
            <a:r>
              <a:rPr lang="en-US" sz="1800" dirty="0">
                <a:latin typeface="IBM Plex Mono Text"/>
              </a:rPr>
              <a:t>  By successfully completing this project, you will have a valuable addition to your data science and machine learning portfolio to showcase to potential employers.</a:t>
            </a:r>
            <a:endParaRPr lang="en-US" sz="1800" dirty="0"/>
          </a:p>
          <a:p>
            <a:pPr marL="0" indent="0">
              <a:buNone/>
            </a:pPr>
            <a:endParaRPr lang="en-US" dirty="0"/>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525596" y="1336393"/>
            <a:ext cx="10349232" cy="755538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200" dirty="0">
                <a:solidFill>
                  <a:srgbClr val="0B49CB"/>
                </a:solidFill>
                <a:latin typeface="Abadi"/>
              </a:rPr>
              <a:t>Executive Summary</a:t>
            </a:r>
          </a:p>
          <a:p>
            <a:pPr>
              <a:lnSpc>
                <a:spcPct val="120000"/>
              </a:lnSpc>
              <a:spcBef>
                <a:spcPts val="1400"/>
              </a:spcBef>
            </a:pPr>
            <a:r>
              <a:rPr lang="en-US" sz="1200" dirty="0">
                <a:solidFill>
                  <a:schemeClr val="accent3">
                    <a:lumMod val="25000"/>
                  </a:schemeClr>
                </a:solidFill>
                <a:latin typeface="Abadi"/>
              </a:rPr>
              <a:t>Data collection methodology:</a:t>
            </a:r>
          </a:p>
          <a:p>
            <a:pPr lvl="1"/>
            <a:r>
              <a:rPr lang="en-US" sz="1200" dirty="0">
                <a:latin typeface="IBM Plex Mono Text"/>
              </a:rPr>
              <a:t>Data was collected through the SpaceX API.</a:t>
            </a:r>
          </a:p>
          <a:p>
            <a:pPr lvl="1"/>
            <a:r>
              <a:rPr lang="en-US" sz="1200" dirty="0">
                <a:latin typeface="IBM Plex Mono Text"/>
              </a:rPr>
              <a:t>A GET request was made to the SpaceX API to retrieve the necessary data.</a:t>
            </a:r>
            <a:endParaRPr lang="en-US" sz="1200"/>
          </a:p>
          <a:p>
            <a:pPr lvl="1"/>
            <a:r>
              <a:rPr lang="en-US" sz="1200" dirty="0">
                <a:latin typeface="IBM Plex Mono Text"/>
              </a:rPr>
              <a:t>The SpaceX API provided access to information about launches, landing outcomes, and other relevant data points.</a:t>
            </a:r>
            <a:endParaRPr lang="en-US" sz="1200"/>
          </a:p>
          <a:p>
            <a:pPr lvl="1"/>
            <a:r>
              <a:rPr lang="en-US" sz="1200" dirty="0">
                <a:latin typeface="IBM Plex Mono Text"/>
              </a:rPr>
              <a:t>Data wrangling techniques were applied to clean and format the collected data for further analysis.</a:t>
            </a:r>
            <a:endParaRPr lang="en-US" sz="1200"/>
          </a:p>
          <a:p>
            <a:pPr>
              <a:lnSpc>
                <a:spcPct val="120000"/>
              </a:lnSpc>
              <a:spcBef>
                <a:spcPts val="1400"/>
              </a:spcBef>
            </a:pPr>
            <a:r>
              <a:rPr lang="en-US" sz="1200" dirty="0">
                <a:solidFill>
                  <a:schemeClr val="accent3">
                    <a:lumMod val="25000"/>
                  </a:schemeClr>
                </a:solidFill>
                <a:latin typeface="Abadi"/>
              </a:rPr>
              <a:t>Perform data wrangling</a:t>
            </a:r>
          </a:p>
          <a:p>
            <a:pPr lvl="1"/>
            <a:r>
              <a:rPr lang="en-US" sz="1200" dirty="0">
                <a:latin typeface="IBM Plex Mono Text"/>
              </a:rPr>
              <a:t>Data processing involved performing data wrangling and formatting to ensure its suitability for analysis.</a:t>
            </a:r>
          </a:p>
          <a:p>
            <a:pPr lvl="1"/>
            <a:r>
              <a:rPr lang="en-US" sz="1200" dirty="0">
                <a:latin typeface="IBM Plex Mono Text"/>
              </a:rPr>
              <a:t>Steps such as cleaning the data, handling missing values, removing duplicates, and transforming data types were applied.</a:t>
            </a:r>
            <a:endParaRPr lang="en-US" sz="1200"/>
          </a:p>
          <a:p>
            <a:pPr lvl="1"/>
            <a:r>
              <a:rPr lang="en-US" sz="1200" dirty="0">
                <a:latin typeface="IBM Plex Mono Text"/>
              </a:rPr>
              <a:t>Exploratory data analysis (EDA) techniques were utilized to gain insights, identify patterns, and understand the characteristics of the data.</a:t>
            </a:r>
            <a:endParaRPr lang="en-US" sz="1200"/>
          </a:p>
          <a:p>
            <a:pPr lvl="1"/>
            <a:r>
              <a:rPr lang="en-US" sz="1200" dirty="0">
                <a:latin typeface="IBM Plex Mono Text"/>
              </a:rPr>
              <a:t>Feature engineering techniques may have been applied to derive new features or transform existing ones, enhancing the predictive power of the data.</a:t>
            </a:r>
            <a:endParaRPr lang="en-US" sz="1200"/>
          </a:p>
          <a:p>
            <a:pPr>
              <a:lnSpc>
                <a:spcPct val="120000"/>
              </a:lnSpc>
              <a:spcBef>
                <a:spcPts val="1400"/>
              </a:spcBef>
            </a:pPr>
            <a:r>
              <a:rPr lang="en-US" sz="12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200" dirty="0">
                <a:solidFill>
                  <a:schemeClr val="accent3">
                    <a:lumMod val="25000"/>
                  </a:schemeClr>
                </a:solidFill>
                <a:latin typeface="Abadi"/>
              </a:rPr>
              <a:t>Perform interactive visual analytics using Folium and </a:t>
            </a:r>
            <a:r>
              <a:rPr lang="en-US" sz="1200" err="1">
                <a:solidFill>
                  <a:schemeClr val="accent3">
                    <a:lumMod val="25000"/>
                  </a:schemeClr>
                </a:solidFill>
                <a:latin typeface="Abadi"/>
              </a:rPr>
              <a:t>Plotly</a:t>
            </a:r>
            <a:r>
              <a:rPr lang="en-US" sz="1200" dirty="0">
                <a:solidFill>
                  <a:schemeClr val="accent3">
                    <a:lumMod val="25000"/>
                  </a:schemeClr>
                </a:solidFill>
                <a:latin typeface="Abadi"/>
              </a:rPr>
              <a:t> Dash</a:t>
            </a:r>
          </a:p>
          <a:p>
            <a:pPr>
              <a:lnSpc>
                <a:spcPct val="120000"/>
              </a:lnSpc>
              <a:spcBef>
                <a:spcPts val="1400"/>
              </a:spcBef>
            </a:pPr>
            <a:r>
              <a:rPr lang="en-US" sz="1200" dirty="0">
                <a:solidFill>
                  <a:schemeClr val="accent3">
                    <a:lumMod val="25000"/>
                  </a:schemeClr>
                </a:solidFill>
                <a:latin typeface="Abadi"/>
              </a:rPr>
              <a:t>Perform predictive analysis using classification models</a:t>
            </a:r>
          </a:p>
          <a:p>
            <a:pPr lvl="1">
              <a:lnSpc>
                <a:spcPct val="120000"/>
              </a:lnSpc>
              <a:spcBef>
                <a:spcPts val="1400"/>
              </a:spcBef>
            </a:pPr>
            <a:r>
              <a:rPr lang="en-US" sz="1200" dirty="0">
                <a:solidFill>
                  <a:schemeClr val="bg2">
                    <a:lumMod val="50000"/>
                  </a:schemeClr>
                </a:solidFill>
                <a:latin typeface="Abadi"/>
              </a:rPr>
              <a:t>How to build, tune, evaluate classification models</a:t>
            </a:r>
          </a:p>
          <a:p>
            <a:pPr>
              <a:lnSpc>
                <a:spcPct val="120000"/>
              </a:lnSpc>
              <a:spcBef>
                <a:spcPts val="1400"/>
              </a:spcBef>
            </a:pPr>
            <a:endParaRPr lang="en-US" sz="1200" dirty="0">
              <a:solidFill>
                <a:schemeClr val="accent3">
                  <a:lumMod val="25000"/>
                </a:schemeClr>
              </a:solidFill>
              <a:latin typeface="Abadi"/>
            </a:endParaRP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endParaRPr lang="en-US" sz="1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26879" y="1351173"/>
            <a:ext cx="10558732" cy="5242733"/>
          </a:xfrm>
          <a:prstGeom prst="rect">
            <a:avLst/>
          </a:prstGeom>
        </p:spPr>
        <p:txBody>
          <a:bodyPr lIns="91440" tIns="45720" rIns="91440" bIns="45720" anchor="t"/>
          <a:lstStyle/>
          <a:p>
            <a:r>
              <a:rPr lang="en-US" sz="1400" b="1" dirty="0">
                <a:ea typeface="+mn-lt"/>
                <a:cs typeface="+mn-lt"/>
              </a:rPr>
              <a:t>Identify Data Sources</a:t>
            </a:r>
            <a:r>
              <a:rPr lang="en-US" sz="1400" dirty="0">
                <a:ea typeface="+mn-lt"/>
                <a:cs typeface="+mn-lt"/>
              </a:rPr>
              <a:t>: The first step in the data collection process involved identifying the relevant data sources. These sources may include public databases, APIs, websites, or internal company databases.</a:t>
            </a:r>
            <a:endParaRPr lang="en-US" sz="1400">
              <a:cs typeface="Calibri"/>
            </a:endParaRPr>
          </a:p>
          <a:p>
            <a:r>
              <a:rPr lang="en-US" sz="1400" b="1" dirty="0">
                <a:ea typeface="+mn-lt"/>
                <a:cs typeface="+mn-lt"/>
              </a:rPr>
              <a:t>Determine Data Requirements</a:t>
            </a:r>
            <a:r>
              <a:rPr lang="en-US" sz="1400" dirty="0">
                <a:ea typeface="+mn-lt"/>
                <a:cs typeface="+mn-lt"/>
              </a:rPr>
              <a:t>: Once the data sources were identified, the next step was to determine the specific data requirements for the project. This involved defining the variables, attributes, or metrics needed to address the research questions or solve the problem at hand.</a:t>
            </a:r>
            <a:endParaRPr lang="en-US" sz="1400" dirty="0">
              <a:cs typeface="Calibri"/>
            </a:endParaRPr>
          </a:p>
          <a:p>
            <a:r>
              <a:rPr lang="en-US" sz="1400" b="1" dirty="0">
                <a:ea typeface="+mn-lt"/>
                <a:cs typeface="+mn-lt"/>
              </a:rPr>
              <a:t>Access Data Sources</a:t>
            </a:r>
            <a:r>
              <a:rPr lang="en-US" sz="1400" dirty="0">
                <a:ea typeface="+mn-lt"/>
                <a:cs typeface="+mn-lt"/>
              </a:rPr>
              <a:t>: After determining the data requirements, the data collection process involved accessing the identified data sources. This could be done through direct downloads, API calls, web scraping, or data acquisition from third-party providers.</a:t>
            </a:r>
            <a:endParaRPr lang="en-US" sz="1400">
              <a:cs typeface="Calibri"/>
            </a:endParaRPr>
          </a:p>
          <a:p>
            <a:r>
              <a:rPr lang="en-US" sz="1400" b="1" dirty="0">
                <a:ea typeface="+mn-lt"/>
                <a:cs typeface="+mn-lt"/>
              </a:rPr>
              <a:t>Extract Data</a:t>
            </a:r>
            <a:r>
              <a:rPr lang="en-US" sz="1400" dirty="0">
                <a:ea typeface="+mn-lt"/>
                <a:cs typeface="+mn-lt"/>
              </a:rPr>
              <a:t>: The extracted data was then collected in its raw format. This raw data could be in various forms such as CSV files, JSON objects, or database tables. It was important to ensure that the data was collected accurately and completely from the selected sources.</a:t>
            </a:r>
            <a:endParaRPr lang="en-US" sz="1400">
              <a:cs typeface="Calibri"/>
            </a:endParaRPr>
          </a:p>
          <a:p>
            <a:r>
              <a:rPr lang="en-US" sz="1400" b="1" dirty="0">
                <a:ea typeface="+mn-lt"/>
                <a:cs typeface="+mn-lt"/>
              </a:rPr>
              <a:t>Clean and Validate Data</a:t>
            </a:r>
            <a:r>
              <a:rPr lang="en-US" sz="1400" dirty="0">
                <a:ea typeface="+mn-lt"/>
                <a:cs typeface="+mn-lt"/>
              </a:rPr>
              <a:t>: Once the raw data was collected, the next step was to clean and validate it. This involved handling missing values, removing duplicates, and performing data quality checks. Data cleaning techniques, such as data imputation or outlier detection, were used to ensure the data's integrity and reliability.</a:t>
            </a:r>
            <a:endParaRPr lang="en-US" sz="1400">
              <a:cs typeface="Calibri"/>
            </a:endParaRPr>
          </a:p>
          <a:p>
            <a:r>
              <a:rPr lang="en-US" sz="1400" b="1" dirty="0">
                <a:ea typeface="+mn-lt"/>
                <a:cs typeface="+mn-lt"/>
              </a:rPr>
              <a:t>Transform and Aggregate Data</a:t>
            </a:r>
            <a:r>
              <a:rPr lang="en-US" sz="1400" dirty="0">
                <a:ea typeface="+mn-lt"/>
                <a:cs typeface="+mn-lt"/>
              </a:rPr>
              <a:t>: In some cases, it was necessary to transform or aggregate the data to make it suitable for analysis. This step involved applying data preprocessing techniques such as feature scaling, normalization, or encoding categorical variables. Aggregation methods such as grouping, summarizing, or calculating derived variables were also applied as needed.</a:t>
            </a:r>
            <a:endParaRPr lang="en-US" sz="1400">
              <a:cs typeface="Calibri"/>
            </a:endParaRPr>
          </a:p>
          <a:p>
            <a:r>
              <a:rPr lang="en-US" sz="1400" b="1" dirty="0">
                <a:ea typeface="+mn-lt"/>
                <a:cs typeface="+mn-lt"/>
              </a:rPr>
              <a:t>Perform Exploratory Data Analysis (EDA)</a:t>
            </a:r>
            <a:r>
              <a:rPr lang="en-US" sz="1400" dirty="0">
                <a:ea typeface="+mn-lt"/>
                <a:cs typeface="+mn-lt"/>
              </a:rPr>
              <a:t>: Exploratory Data Analysis was conducted to gain insights into the collected data. This involved visualizing the data, identifying patterns, distributions, correlations, and potential outliers. EDA techniques such as histograms, scatter plots, or box plots were used to understand the data's characteristics.</a:t>
            </a:r>
            <a:endParaRPr lang="en-US" sz="1400">
              <a:cs typeface="Calibri"/>
            </a:endParaRPr>
          </a:p>
          <a:p>
            <a:r>
              <a:rPr lang="en-US" sz="1400" b="1" dirty="0">
                <a:ea typeface="+mn-lt"/>
                <a:cs typeface="+mn-lt"/>
              </a:rPr>
              <a:t>Document Data Collection Process</a:t>
            </a:r>
            <a:r>
              <a:rPr lang="en-US" sz="1400" dirty="0">
                <a:ea typeface="+mn-lt"/>
                <a:cs typeface="+mn-lt"/>
              </a:rPr>
              <a:t>: Throughout the data collection process, it was essential to document the steps taken, data sources accessed, any transformations applied, and data quality checks performed. This documentation ensured transparency, reproducibility, and facilitated sharing the data collection process with stakeholders or collaborators.</a:t>
            </a:r>
            <a:endParaRPr lang="en-US" sz="1400">
              <a:cs typeface="Calibri"/>
            </a:endParaRPr>
          </a:p>
          <a:p>
            <a:pPr>
              <a:lnSpc>
                <a:spcPct val="100000"/>
              </a:lnSpc>
              <a:spcBef>
                <a:spcPts val="1400"/>
              </a:spcBef>
            </a:pPr>
            <a:endParaRPr lang="en-US" sz="1400" dirty="0">
              <a:solidFill>
                <a:schemeClr val="accent3">
                  <a:lumMod val="25000"/>
                </a:schemeClr>
              </a:solidFill>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05720" y="1483924"/>
            <a:ext cx="4755281" cy="4944791"/>
          </a:xfrm>
          <a:prstGeom prst="rect">
            <a:avLst/>
          </a:prstGeom>
        </p:spPr>
        <p:txBody>
          <a:bodyPr vert="horz" lIns="91440" tIns="45720" rIns="91440" bIns="45720" rtlCol="0" anchor="t">
            <a:normAutofit/>
          </a:bodyPr>
          <a:lstStyle/>
          <a:p>
            <a:pPr marL="0" indent="0">
              <a:lnSpc>
                <a:spcPct val="100000"/>
              </a:lnSpc>
              <a:spcBef>
                <a:spcPts val="1400"/>
              </a:spcBef>
              <a:buNone/>
            </a:pPr>
            <a:r>
              <a:rPr lang="en-US" sz="1200" i="1" dirty="0">
                <a:ea typeface="+mn-lt"/>
                <a:cs typeface="+mn-lt"/>
              </a:rPr>
              <a:t># Takes the dataset and uses the rocket column to call the API and append the data to the list</a:t>
            </a:r>
            <a:r>
              <a:rPr lang="en-US" sz="1200" dirty="0">
                <a:solidFill>
                  <a:srgbClr val="E0E0E0"/>
                </a:solidFill>
                <a:ea typeface="+mn-lt"/>
                <a:cs typeface="+mn-lt"/>
              </a:rPr>
              <a:t>
</a:t>
            </a:r>
            <a:r>
              <a:rPr lang="en-US" sz="1200" b="1" dirty="0">
                <a:solidFill>
                  <a:schemeClr val="accent1"/>
                </a:solidFill>
                <a:ea typeface="+mn-lt"/>
                <a:cs typeface="+mn-lt"/>
              </a:rPr>
              <a:t>def </a:t>
            </a:r>
            <a:r>
              <a:rPr lang="en-US" sz="1200" b="1" dirty="0" err="1">
                <a:solidFill>
                  <a:schemeClr val="accent1"/>
                </a:solidFill>
                <a:ea typeface="+mn-lt"/>
                <a:cs typeface="+mn-lt"/>
              </a:rPr>
              <a:t>getBoosterVersion</a:t>
            </a:r>
            <a:r>
              <a:rPr lang="en-US" sz="1200" b="1" dirty="0">
                <a:solidFill>
                  <a:schemeClr val="accent1"/>
                </a:solidFill>
                <a:ea typeface="+mn-lt"/>
                <a:cs typeface="+mn-lt"/>
              </a:rPr>
              <a:t>(data):</a:t>
            </a:r>
          </a:p>
          <a:p>
            <a:pPr marL="0" indent="0">
              <a:lnSpc>
                <a:spcPct val="100000"/>
              </a:lnSpc>
              <a:spcBef>
                <a:spcPts val="1400"/>
              </a:spcBef>
              <a:buNone/>
            </a:pPr>
            <a:r>
              <a:rPr lang="en-US" sz="1200" i="1" dirty="0">
                <a:latin typeface="monospace"/>
                <a:cs typeface="Calibri"/>
              </a:rPr>
              <a:t># Takes the dataset and uses the launchpad column to call the API and append the data to the list</a:t>
            </a:r>
            <a:r>
              <a:rPr lang="en-US" sz="1200" dirty="0">
                <a:solidFill>
                  <a:srgbClr val="E0E0E0"/>
                </a:solidFill>
                <a:latin typeface="monospace"/>
                <a:cs typeface="Calibri"/>
              </a:rPr>
              <a:t> </a:t>
            </a:r>
            <a:r>
              <a:rPr lang="en-US" sz="1200" b="1" dirty="0">
                <a:solidFill>
                  <a:schemeClr val="accent1"/>
                </a:solidFill>
                <a:latin typeface="monospace"/>
                <a:cs typeface="Calibri"/>
              </a:rPr>
              <a:t>def </a:t>
            </a:r>
            <a:r>
              <a:rPr lang="en-US" sz="1200" b="1" dirty="0" err="1">
                <a:solidFill>
                  <a:schemeClr val="accent1"/>
                </a:solidFill>
                <a:latin typeface="monospace"/>
                <a:cs typeface="Calibri"/>
              </a:rPr>
              <a:t>getLaunchSite</a:t>
            </a:r>
            <a:r>
              <a:rPr lang="en-US" sz="1200" b="1" dirty="0">
                <a:solidFill>
                  <a:schemeClr val="accent1"/>
                </a:solidFill>
                <a:latin typeface="monospace"/>
                <a:cs typeface="Calibri"/>
              </a:rPr>
              <a:t>(data):</a:t>
            </a:r>
            <a:endParaRPr lang="en-US" sz="1200" b="1">
              <a:solidFill>
                <a:schemeClr val="accent1"/>
              </a:solidFill>
              <a:latin typeface="Calibri"/>
              <a:cs typeface="Calibri"/>
            </a:endParaRPr>
          </a:p>
          <a:p>
            <a:pPr marL="0" indent="0">
              <a:lnSpc>
                <a:spcPct val="100000"/>
              </a:lnSpc>
              <a:spcBef>
                <a:spcPts val="1400"/>
              </a:spcBef>
              <a:buNone/>
            </a:pPr>
            <a:r>
              <a:rPr lang="en-US" sz="1200" i="1" dirty="0">
                <a:ea typeface="+mn-lt"/>
                <a:cs typeface="+mn-lt"/>
              </a:rPr>
              <a:t># Takes the dataset and uses the payloads column to call the API and append the data to the lists</a:t>
            </a:r>
            <a:r>
              <a:rPr lang="en-US" sz="1200" dirty="0">
                <a:solidFill>
                  <a:srgbClr val="E0E0E0"/>
                </a:solidFill>
                <a:ea typeface="+mn-lt"/>
                <a:cs typeface="+mn-lt"/>
              </a:rPr>
              <a:t>
</a:t>
            </a:r>
            <a:r>
              <a:rPr lang="en-US" sz="1200" b="1" dirty="0">
                <a:solidFill>
                  <a:schemeClr val="accent1"/>
                </a:solidFill>
                <a:ea typeface="+mn-lt"/>
                <a:cs typeface="+mn-lt"/>
              </a:rPr>
              <a:t>def </a:t>
            </a:r>
            <a:r>
              <a:rPr lang="en-US" sz="1200" b="1" err="1">
                <a:solidFill>
                  <a:schemeClr val="accent1"/>
                </a:solidFill>
                <a:ea typeface="+mn-lt"/>
                <a:cs typeface="+mn-lt"/>
              </a:rPr>
              <a:t>getPayloadData</a:t>
            </a:r>
            <a:r>
              <a:rPr lang="en-US" sz="1200" b="1" dirty="0">
                <a:solidFill>
                  <a:schemeClr val="accent1"/>
                </a:solidFill>
                <a:ea typeface="+mn-lt"/>
                <a:cs typeface="+mn-lt"/>
              </a:rPr>
              <a:t>(data):</a:t>
            </a:r>
            <a:endParaRPr lang="en-US" sz="1200" b="1" dirty="0">
              <a:solidFill>
                <a:schemeClr val="accent1"/>
              </a:solidFill>
              <a:latin typeface="monospace"/>
              <a:ea typeface="+mn-lt"/>
              <a:cs typeface="+mn-lt"/>
            </a:endParaRPr>
          </a:p>
          <a:p>
            <a:pPr marL="0" indent="0">
              <a:lnSpc>
                <a:spcPct val="100000"/>
              </a:lnSpc>
              <a:spcBef>
                <a:spcPts val="1400"/>
              </a:spcBef>
              <a:buNone/>
            </a:pPr>
            <a:r>
              <a:rPr lang="en-US" sz="1200" i="1" dirty="0">
                <a:ea typeface="+mn-lt"/>
                <a:cs typeface="+mn-lt"/>
              </a:rPr>
              <a:t># Takes the dataset and uses the cores column to call the API and append the data to the lists</a:t>
            </a:r>
            <a:r>
              <a:rPr lang="en-US" sz="1200" dirty="0">
                <a:solidFill>
                  <a:srgbClr val="E0E0E0"/>
                </a:solidFill>
                <a:ea typeface="+mn-lt"/>
                <a:cs typeface="+mn-lt"/>
              </a:rPr>
              <a:t>
</a:t>
            </a:r>
            <a:r>
              <a:rPr lang="en-US" sz="1200" b="1" dirty="0">
                <a:solidFill>
                  <a:schemeClr val="accent1"/>
                </a:solidFill>
                <a:ea typeface="+mn-lt"/>
                <a:cs typeface="+mn-lt"/>
              </a:rPr>
              <a:t>def </a:t>
            </a:r>
            <a:r>
              <a:rPr lang="en-US" sz="1200" b="1" err="1">
                <a:solidFill>
                  <a:schemeClr val="accent1"/>
                </a:solidFill>
                <a:ea typeface="+mn-lt"/>
                <a:cs typeface="+mn-lt"/>
              </a:rPr>
              <a:t>getCoreData</a:t>
            </a:r>
            <a:r>
              <a:rPr lang="en-US" sz="1200" b="1" dirty="0">
                <a:solidFill>
                  <a:schemeClr val="accent1"/>
                </a:solidFill>
                <a:ea typeface="+mn-lt"/>
                <a:cs typeface="+mn-lt"/>
              </a:rPr>
              <a:t>(data):</a:t>
            </a:r>
            <a:endParaRPr lang="en-US" sz="1050" b="1" dirty="0">
              <a:solidFill>
                <a:schemeClr val="accent1"/>
              </a:solidFill>
              <a:latin typeface="Calibri"/>
              <a:cs typeface="Calibri"/>
            </a:endParaRPr>
          </a:p>
          <a:p>
            <a:pPr marL="0" indent="0">
              <a:lnSpc>
                <a:spcPct val="100000"/>
              </a:lnSpc>
              <a:spcBef>
                <a:spcPts val="1400"/>
              </a:spcBef>
              <a:buNone/>
            </a:pPr>
            <a:endParaRPr lang="en-US" sz="1200" dirty="0">
              <a:solidFill>
                <a:srgbClr val="000000"/>
              </a:solidFill>
              <a:latin typeface="Calibri"/>
              <a:cs typeface="Calibri"/>
            </a:endParaRPr>
          </a:p>
          <a:p>
            <a:pPr>
              <a:lnSpc>
                <a:spcPct val="100000"/>
              </a:lnSpc>
              <a:spcBef>
                <a:spcPts val="1400"/>
              </a:spcBef>
            </a:pPr>
            <a:r>
              <a:rPr lang="en-US" sz="2200" dirty="0">
                <a:solidFill>
                  <a:schemeClr val="accent3">
                    <a:lumMod val="25000"/>
                  </a:schemeClr>
                </a:solidFill>
                <a:latin typeface="Abadi"/>
                <a:hlinkClick r:id="rId3">
                  <a:extLst>
                    <a:ext uri="{A12FA001-AC4F-418D-AE19-62706E023703}">
                      <ahyp:hlinkClr xmlns:ahyp="http://schemas.microsoft.com/office/drawing/2018/hyperlinkcolor" val="tx"/>
                    </a:ext>
                  </a:extLst>
                </a:hlinkClick>
              </a:rPr>
              <a:t>Github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a:endParaRPr>
          </a:p>
          <a:p>
            <a:endParaRPr lang="en-US"/>
          </a:p>
          <a:p>
            <a:endParaRPr lang="en-US">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3A39FE78-60D5-2F8C-F1DA-1F41536AD83C}"/>
              </a:ext>
            </a:extLst>
          </p:cNvPr>
          <p:cNvSpPr/>
          <p:nvPr/>
        </p:nvSpPr>
        <p:spPr>
          <a:xfrm>
            <a:off x="7074149" y="1972458"/>
            <a:ext cx="2587923" cy="81951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1" dirty="0"/>
          </a:p>
          <a:p>
            <a:pPr algn="ctr"/>
            <a:r>
              <a:rPr lang="en-US" sz="1400" b="1" dirty="0"/>
              <a:t>Request and parse the SpaceX launch data using the GET request</a:t>
            </a:r>
            <a:endParaRPr lang="en-US">
              <a:cs typeface="Calibri"/>
            </a:endParaRPr>
          </a:p>
          <a:p>
            <a:pPr algn="ctr"/>
            <a:endParaRPr lang="en-US" dirty="0">
              <a:cs typeface="Calibri"/>
            </a:endParaRPr>
          </a:p>
        </p:txBody>
      </p:sp>
      <p:sp>
        <p:nvSpPr>
          <p:cNvPr id="7" name="Rectangle 6">
            <a:extLst>
              <a:ext uri="{FF2B5EF4-FFF2-40B4-BE49-F238E27FC236}">
                <a16:creationId xmlns:a16="http://schemas.microsoft.com/office/drawing/2014/main" id="{916DCB2D-EEA4-C057-E1E3-261AC54EA2EC}"/>
              </a:ext>
            </a:extLst>
          </p:cNvPr>
          <p:cNvSpPr/>
          <p:nvPr/>
        </p:nvSpPr>
        <p:spPr>
          <a:xfrm>
            <a:off x="7074321" y="3108903"/>
            <a:ext cx="2746075" cy="63260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000000"/>
              </a:solidFill>
              <a:cs typeface="Calibri"/>
            </a:endParaRPr>
          </a:p>
          <a:p>
            <a:pPr algn="ctr"/>
            <a:r>
              <a:rPr lang="en-US" sz="1400" b="1" dirty="0">
                <a:solidFill>
                  <a:srgbClr val="000000"/>
                </a:solidFill>
                <a:cs typeface="Calibri"/>
              </a:rPr>
              <a:t>Normalized the data</a:t>
            </a:r>
            <a:endParaRPr lang="en-US" dirty="0"/>
          </a:p>
          <a:p>
            <a:pPr algn="ctr"/>
            <a:r>
              <a:rPr lang="en-US" sz="1400" b="1" dirty="0">
                <a:solidFill>
                  <a:srgbClr val="000000"/>
                </a:solidFill>
                <a:cs typeface="Calibri"/>
              </a:rPr>
              <a:t>Get the columns `rocket, </a:t>
            </a:r>
            <a:r>
              <a:rPr lang="en-US" sz="1400" b="1" dirty="0" err="1">
                <a:solidFill>
                  <a:srgbClr val="000000"/>
                </a:solidFill>
                <a:cs typeface="Calibri"/>
              </a:rPr>
              <a:t>payloads,launchpad,coress</a:t>
            </a:r>
            <a:r>
              <a:rPr lang="en-US" sz="1400" b="1" dirty="0">
                <a:solidFill>
                  <a:srgbClr val="000000"/>
                </a:solidFill>
                <a:cs typeface="Calibri"/>
              </a:rPr>
              <a:t>`</a:t>
            </a:r>
          </a:p>
          <a:p>
            <a:pPr algn="ctr"/>
            <a:endParaRPr lang="en-US" sz="1400" b="1" dirty="0">
              <a:solidFill>
                <a:srgbClr val="000000"/>
              </a:solidFill>
              <a:cs typeface="Calibri"/>
            </a:endParaRPr>
          </a:p>
        </p:txBody>
      </p:sp>
      <p:sp>
        <p:nvSpPr>
          <p:cNvPr id="8" name="Rectangle: Rounded Corners 7">
            <a:extLst>
              <a:ext uri="{FF2B5EF4-FFF2-40B4-BE49-F238E27FC236}">
                <a16:creationId xmlns:a16="http://schemas.microsoft.com/office/drawing/2014/main" id="{E779681C-5872-E736-9323-4FEED4E52A24}"/>
              </a:ext>
            </a:extLst>
          </p:cNvPr>
          <p:cNvSpPr/>
          <p:nvPr/>
        </p:nvSpPr>
        <p:spPr>
          <a:xfrm>
            <a:off x="7076478" y="4784267"/>
            <a:ext cx="2947358" cy="632604"/>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1" dirty="0">
              <a:solidFill>
                <a:srgbClr val="000000"/>
              </a:solidFill>
              <a:ea typeface="+mn-lt"/>
              <a:cs typeface="+mn-lt"/>
            </a:endParaRPr>
          </a:p>
          <a:p>
            <a:pPr algn="ctr"/>
            <a:endParaRPr lang="en-US" sz="1400" b="1" dirty="0">
              <a:solidFill>
                <a:srgbClr val="000000"/>
              </a:solidFill>
              <a:ea typeface="+mn-lt"/>
              <a:cs typeface="+mn-lt"/>
            </a:endParaRPr>
          </a:p>
          <a:p>
            <a:pPr algn="ctr"/>
            <a:endParaRPr lang="en-US" sz="1400" b="1" dirty="0">
              <a:solidFill>
                <a:srgbClr val="000000"/>
              </a:solidFill>
              <a:ea typeface="+mn-lt"/>
              <a:cs typeface="+mn-lt"/>
            </a:endParaRPr>
          </a:p>
          <a:p>
            <a:pPr algn="ctr"/>
            <a:r>
              <a:rPr lang="en-US" sz="1400" b="1" dirty="0">
                <a:solidFill>
                  <a:srgbClr val="000000"/>
                </a:solidFill>
                <a:ea typeface="+mn-lt"/>
                <a:cs typeface="+mn-lt"/>
              </a:rPr>
              <a:t>Filter the </a:t>
            </a:r>
            <a:r>
              <a:rPr lang="en-US" sz="1400" b="1" dirty="0" err="1">
                <a:solidFill>
                  <a:srgbClr val="000000"/>
                </a:solidFill>
                <a:ea typeface="+mn-lt"/>
                <a:cs typeface="+mn-lt"/>
              </a:rPr>
              <a:t>dataframe</a:t>
            </a:r>
            <a:r>
              <a:rPr lang="en-US" sz="1400" b="1" dirty="0">
                <a:solidFill>
                  <a:srgbClr val="000000"/>
                </a:solidFill>
                <a:ea typeface="+mn-lt"/>
                <a:cs typeface="+mn-lt"/>
              </a:rPr>
              <a:t> to only include </a:t>
            </a:r>
            <a:r>
              <a:rPr lang="en-US" sz="1400" b="1" dirty="0">
                <a:solidFill>
                  <a:srgbClr val="000000"/>
                </a:solidFill>
                <a:latin typeface="monospace"/>
              </a:rPr>
              <a:t>Falcon 9</a:t>
            </a:r>
            <a:r>
              <a:rPr lang="en-US" sz="1400" b="1" dirty="0">
                <a:solidFill>
                  <a:srgbClr val="000000"/>
                </a:solidFill>
                <a:ea typeface="+mn-lt"/>
                <a:cs typeface="+mn-lt"/>
              </a:rPr>
              <a:t> launches</a:t>
            </a:r>
            <a:endParaRPr lang="en-US" sz="1400">
              <a:solidFill>
                <a:srgbClr val="000000"/>
              </a:solidFill>
              <a:ea typeface="+mn-lt"/>
              <a:cs typeface="+mn-lt"/>
            </a:endParaRPr>
          </a:p>
          <a:p>
            <a:pPr algn="ctr"/>
            <a:endParaRPr lang="en-US" dirty="0">
              <a:ea typeface="+mn-lt"/>
              <a:cs typeface="+mn-lt"/>
            </a:endParaRPr>
          </a:p>
          <a:p>
            <a:pPr algn="ctr"/>
            <a:endParaRPr lang="en-US" dirty="0">
              <a:cs typeface="Calibri"/>
            </a:endParaRPr>
          </a:p>
        </p:txBody>
      </p:sp>
      <p:sp>
        <p:nvSpPr>
          <p:cNvPr id="9" name="Rectangle: Rounded Corners 8">
            <a:extLst>
              <a:ext uri="{FF2B5EF4-FFF2-40B4-BE49-F238E27FC236}">
                <a16:creationId xmlns:a16="http://schemas.microsoft.com/office/drawing/2014/main" id="{F94A94BF-84EA-F5DB-D9D8-D34EC623224C}"/>
              </a:ext>
            </a:extLst>
          </p:cNvPr>
          <p:cNvSpPr/>
          <p:nvPr/>
        </p:nvSpPr>
        <p:spPr>
          <a:xfrm>
            <a:off x="7080761" y="4050361"/>
            <a:ext cx="2559169" cy="43132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solidFill>
                  <a:srgbClr val="000000"/>
                </a:solidFill>
                <a:ea typeface="+mn-lt"/>
                <a:cs typeface="+mn-lt"/>
              </a:rPr>
              <a:t>Apply the defined functions</a:t>
            </a:r>
            <a:endParaRPr lang="en-US" dirty="0"/>
          </a:p>
        </p:txBody>
      </p:sp>
      <p:sp>
        <p:nvSpPr>
          <p:cNvPr id="10" name="Rectangle: Rounded Corners 9">
            <a:extLst>
              <a:ext uri="{FF2B5EF4-FFF2-40B4-BE49-F238E27FC236}">
                <a16:creationId xmlns:a16="http://schemas.microsoft.com/office/drawing/2014/main" id="{683AB962-3805-A174-7953-5A4C1D9A2642}"/>
              </a:ext>
            </a:extLst>
          </p:cNvPr>
          <p:cNvSpPr/>
          <p:nvPr/>
        </p:nvSpPr>
        <p:spPr>
          <a:xfrm>
            <a:off x="7617670" y="5692140"/>
            <a:ext cx="1984075" cy="833886"/>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cs typeface="Calibri"/>
              </a:rPr>
              <a:t>Data wrangling part</a:t>
            </a:r>
            <a:endParaRPr lang="en-US" dirty="0"/>
          </a:p>
        </p:txBody>
      </p:sp>
      <p:sp>
        <p:nvSpPr>
          <p:cNvPr id="11" name="Arrow: Down 10">
            <a:extLst>
              <a:ext uri="{FF2B5EF4-FFF2-40B4-BE49-F238E27FC236}">
                <a16:creationId xmlns:a16="http://schemas.microsoft.com/office/drawing/2014/main" id="{D727762A-E729-B2AF-B880-BA91FC19CF81}"/>
              </a:ext>
            </a:extLst>
          </p:cNvPr>
          <p:cNvSpPr/>
          <p:nvPr/>
        </p:nvSpPr>
        <p:spPr>
          <a:xfrm>
            <a:off x="9269399" y="2785009"/>
            <a:ext cx="115018" cy="345056"/>
          </a:xfrm>
          <a:prstGeom prst="down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D6DFEB04-510C-B641-46E5-A1CACE0B3E3A}"/>
              </a:ext>
            </a:extLst>
          </p:cNvPr>
          <p:cNvSpPr/>
          <p:nvPr/>
        </p:nvSpPr>
        <p:spPr>
          <a:xfrm>
            <a:off x="9427549" y="3705160"/>
            <a:ext cx="115018" cy="345056"/>
          </a:xfrm>
          <a:prstGeom prst="down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328DA6C8-3B3C-9DC6-A2F9-B9F9DC3A92F5}"/>
              </a:ext>
            </a:extLst>
          </p:cNvPr>
          <p:cNvSpPr/>
          <p:nvPr/>
        </p:nvSpPr>
        <p:spPr>
          <a:xfrm>
            <a:off x="8363624" y="4481536"/>
            <a:ext cx="115018" cy="345056"/>
          </a:xfrm>
          <a:prstGeom prst="down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C6F6E34E-033B-DEAD-3108-39FD24A749E0}"/>
              </a:ext>
            </a:extLst>
          </p:cNvPr>
          <p:cNvSpPr/>
          <p:nvPr/>
        </p:nvSpPr>
        <p:spPr>
          <a:xfrm>
            <a:off x="8363625" y="5416065"/>
            <a:ext cx="115018" cy="345056"/>
          </a:xfrm>
          <a:prstGeom prst="downArrow">
            <a:avLst/>
          </a:prstGeom>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261053" y="1289081"/>
            <a:ext cx="8058538" cy="5076793"/>
          </a:xfrm>
          <a:prstGeom prst="rect">
            <a:avLst/>
          </a:prstGeom>
        </p:spPr>
        <p:txBody>
          <a:bodyPr lIns="91440" tIns="45720" rIns="91440" bIns="45720" anchor="t">
            <a:noAutofit/>
          </a:bodyPr>
          <a:lstStyle/>
          <a:p>
            <a:pPr marL="0" indent="0">
              <a:buNone/>
            </a:pPr>
            <a:endParaRPr lang="en-US" sz="1100" dirty="0">
              <a:solidFill>
                <a:srgbClr val="000000"/>
              </a:solidFill>
              <a:latin typeface="monospace"/>
              <a:cs typeface="Calibri"/>
            </a:endParaRPr>
          </a:p>
          <a:p>
            <a:pPr marL="0" indent="0">
              <a:buNone/>
            </a:pPr>
            <a:r>
              <a:rPr lang="en-US" sz="1100" err="1">
                <a:latin typeface="monospace"/>
                <a:ea typeface="+mn-lt"/>
                <a:cs typeface="+mn-lt"/>
              </a:rPr>
              <a:t>static_json_url</a:t>
            </a:r>
            <a:r>
              <a:rPr lang="en-US" sz="1100" dirty="0">
                <a:latin typeface="monospace"/>
                <a:ea typeface="+mn-lt"/>
                <a:cs typeface="+mn-lt"/>
              </a:rPr>
              <a:t>='https://cf-courses-data.s3.us.cloud-object-storage.appdomain.cloud/IBM-DS0321EN-SkillsNetwork/datasets/</a:t>
            </a:r>
            <a:r>
              <a:rPr lang="en-US" sz="1100" err="1">
                <a:latin typeface="monospace"/>
                <a:ea typeface="+mn-lt"/>
                <a:cs typeface="+mn-lt"/>
              </a:rPr>
              <a:t>API_call_spacex_api.json</a:t>
            </a:r>
            <a:r>
              <a:rPr lang="en-US" sz="1100" dirty="0">
                <a:latin typeface="monospace"/>
                <a:ea typeface="+mn-lt"/>
                <a:cs typeface="+mn-lt"/>
              </a:rPr>
              <a:t>'</a:t>
            </a:r>
            <a:endParaRPr lang="en-US" sz="1100">
              <a:latin typeface="monospace"/>
              <a:cs typeface="Calibri"/>
            </a:endParaRPr>
          </a:p>
          <a:p>
            <a:pPr marL="0" indent="0">
              <a:buNone/>
            </a:pPr>
            <a:r>
              <a:rPr lang="en-US" sz="1100" dirty="0">
                <a:latin typeface="monospace"/>
                <a:ea typeface="+mn-lt"/>
                <a:cs typeface="+mn-lt"/>
              </a:rPr>
              <a:t># </a:t>
            </a:r>
            <a:r>
              <a:rPr lang="en-US" sz="1100" err="1">
                <a:latin typeface="monospace"/>
                <a:ea typeface="+mn-lt"/>
                <a:cs typeface="+mn-lt"/>
              </a:rPr>
              <a:t>Lets</a:t>
            </a:r>
            <a:r>
              <a:rPr lang="en-US" sz="1100" dirty="0">
                <a:latin typeface="monospace"/>
                <a:ea typeface="+mn-lt"/>
                <a:cs typeface="+mn-lt"/>
              </a:rPr>
              <a:t> take a subset of our </a:t>
            </a:r>
            <a:r>
              <a:rPr lang="en-US" sz="1100" err="1">
                <a:latin typeface="monospace"/>
                <a:ea typeface="+mn-lt"/>
                <a:cs typeface="+mn-lt"/>
              </a:rPr>
              <a:t>dataframe</a:t>
            </a:r>
            <a:r>
              <a:rPr lang="en-US" sz="1100" dirty="0">
                <a:latin typeface="monospace"/>
                <a:ea typeface="+mn-lt"/>
                <a:cs typeface="+mn-lt"/>
              </a:rPr>
              <a:t># Use </a:t>
            </a:r>
            <a:r>
              <a:rPr lang="en-US" sz="1100" err="1">
                <a:latin typeface="monospace"/>
                <a:ea typeface="+mn-lt"/>
                <a:cs typeface="+mn-lt"/>
              </a:rPr>
              <a:t>json_normalize</a:t>
            </a:r>
            <a:r>
              <a:rPr lang="en-US" sz="1100" dirty="0">
                <a:latin typeface="monospace"/>
                <a:ea typeface="+mn-lt"/>
                <a:cs typeface="+mn-lt"/>
              </a:rPr>
              <a:t> </a:t>
            </a:r>
            <a:r>
              <a:rPr lang="en-US" sz="1100" err="1">
                <a:latin typeface="monospace"/>
                <a:ea typeface="+mn-lt"/>
                <a:cs typeface="+mn-lt"/>
              </a:rPr>
              <a:t>meethod</a:t>
            </a:r>
            <a:r>
              <a:rPr lang="en-US" sz="1100" dirty="0">
                <a:latin typeface="monospace"/>
                <a:ea typeface="+mn-lt"/>
                <a:cs typeface="+mn-lt"/>
              </a:rPr>
              <a:t> to convert the </a:t>
            </a:r>
            <a:r>
              <a:rPr lang="en-US" sz="1100" err="1">
                <a:latin typeface="monospace"/>
                <a:ea typeface="+mn-lt"/>
                <a:cs typeface="+mn-lt"/>
              </a:rPr>
              <a:t>json</a:t>
            </a:r>
            <a:r>
              <a:rPr lang="en-US" sz="1100" dirty="0">
                <a:latin typeface="monospace"/>
                <a:ea typeface="+mn-lt"/>
                <a:cs typeface="+mn-lt"/>
              </a:rPr>
              <a:t> result into a </a:t>
            </a:r>
            <a:r>
              <a:rPr lang="en-US" sz="1100" err="1">
                <a:latin typeface="monospace"/>
                <a:ea typeface="+mn-lt"/>
                <a:cs typeface="+mn-lt"/>
              </a:rPr>
              <a:t>dataframe</a:t>
            </a:r>
            <a:endParaRPr lang="en-US" sz="1100">
              <a:solidFill>
                <a:srgbClr val="292929"/>
              </a:solidFill>
              <a:latin typeface="monospace"/>
              <a:ea typeface="+mn-lt"/>
              <a:cs typeface="+mn-lt"/>
            </a:endParaRPr>
          </a:p>
          <a:p>
            <a:pPr marL="0" indent="0">
              <a:buNone/>
            </a:pPr>
            <a:r>
              <a:rPr lang="en-US" sz="1100" dirty="0">
                <a:latin typeface="monospace"/>
                <a:ea typeface="+mn-lt"/>
                <a:cs typeface="+mn-lt"/>
              </a:rPr>
              <a:t>data = </a:t>
            </a:r>
            <a:r>
              <a:rPr lang="en-US" sz="1100" err="1">
                <a:latin typeface="monospace"/>
                <a:ea typeface="+mn-lt"/>
                <a:cs typeface="+mn-lt"/>
              </a:rPr>
              <a:t>pd.json_normalize</a:t>
            </a:r>
            <a:r>
              <a:rPr lang="en-US" sz="1100" dirty="0">
                <a:latin typeface="monospace"/>
                <a:ea typeface="+mn-lt"/>
                <a:cs typeface="+mn-lt"/>
              </a:rPr>
              <a:t>(</a:t>
            </a:r>
            <a:r>
              <a:rPr lang="en-US" sz="1100" err="1">
                <a:latin typeface="monospace"/>
                <a:ea typeface="+mn-lt"/>
                <a:cs typeface="+mn-lt"/>
              </a:rPr>
              <a:t>response.json</a:t>
            </a:r>
            <a:r>
              <a:rPr lang="en-US" sz="1100" dirty="0">
                <a:latin typeface="monospace"/>
                <a:ea typeface="+mn-lt"/>
                <a:cs typeface="+mn-lt"/>
              </a:rPr>
              <a:t>()) keeping only the features we want and the flight number, and </a:t>
            </a:r>
            <a:r>
              <a:rPr lang="en-US" sz="1100" err="1">
                <a:latin typeface="monospace"/>
                <a:ea typeface="+mn-lt"/>
                <a:cs typeface="+mn-lt"/>
              </a:rPr>
              <a:t>date_utc</a:t>
            </a:r>
            <a:r>
              <a:rPr lang="en-US" sz="1100" dirty="0">
                <a:latin typeface="monospace"/>
                <a:ea typeface="+mn-lt"/>
                <a:cs typeface="+mn-lt"/>
              </a:rPr>
              <a:t>.</a:t>
            </a:r>
            <a:endParaRPr lang="en-US" sz="1100" dirty="0">
              <a:solidFill>
                <a:schemeClr val="accent3">
                  <a:lumMod val="25000"/>
                </a:schemeClr>
              </a:solidFill>
              <a:latin typeface="monospace"/>
            </a:endParaRPr>
          </a:p>
          <a:p>
            <a:pPr marL="0" indent="0">
              <a:buNone/>
            </a:pPr>
            <a:r>
              <a:rPr lang="en-US" sz="1100" dirty="0">
                <a:latin typeface="monospace"/>
                <a:ea typeface="+mn-lt"/>
                <a:cs typeface="+mn-lt"/>
              </a:rPr>
              <a:t>data = data[['rocket', 'payloads', 'launchpad', 'cores', '</a:t>
            </a:r>
            <a:r>
              <a:rPr lang="en-US" sz="1100" err="1">
                <a:latin typeface="monospace"/>
                <a:ea typeface="+mn-lt"/>
                <a:cs typeface="+mn-lt"/>
              </a:rPr>
              <a:t>flight_number</a:t>
            </a:r>
            <a:r>
              <a:rPr lang="en-US" sz="1100" dirty="0">
                <a:latin typeface="monospace"/>
                <a:ea typeface="+mn-lt"/>
                <a:cs typeface="+mn-lt"/>
              </a:rPr>
              <a:t>', '</a:t>
            </a:r>
            <a:r>
              <a:rPr lang="en-US" sz="1100" err="1">
                <a:latin typeface="monospace"/>
                <a:ea typeface="+mn-lt"/>
                <a:cs typeface="+mn-lt"/>
              </a:rPr>
              <a:t>date_utc</a:t>
            </a:r>
            <a:r>
              <a:rPr lang="en-US" sz="1100" dirty="0">
                <a:latin typeface="monospace"/>
                <a:ea typeface="+mn-lt"/>
                <a:cs typeface="+mn-lt"/>
              </a:rPr>
              <a:t>']]</a:t>
            </a:r>
            <a:endParaRPr lang="en-US" sz="1100">
              <a:latin typeface="monospace"/>
            </a:endParaRPr>
          </a:p>
          <a:p>
            <a:pPr marL="0" indent="0">
              <a:buNone/>
            </a:pPr>
            <a:r>
              <a:rPr lang="en-US" sz="1100" dirty="0">
                <a:latin typeface="monospace"/>
                <a:ea typeface="+mn-lt"/>
                <a:cs typeface="+mn-lt"/>
              </a:rPr>
              <a:t># We will remove rows with multiple cores because those are falcon rockets with 2 extra rocket boosters and rows that have multiple payloads in a single rocket.</a:t>
            </a:r>
            <a:endParaRPr lang="en-US" sz="1100">
              <a:latin typeface="monospace"/>
            </a:endParaRPr>
          </a:p>
          <a:p>
            <a:pPr marL="0" indent="0">
              <a:buNone/>
            </a:pPr>
            <a:r>
              <a:rPr lang="en-US" sz="1100" dirty="0">
                <a:latin typeface="monospace"/>
                <a:ea typeface="+mn-lt"/>
                <a:cs typeface="+mn-lt"/>
              </a:rPr>
              <a:t>data = data[data['cores'].map(</a:t>
            </a:r>
            <a:r>
              <a:rPr lang="en-US" sz="1100" err="1">
                <a:latin typeface="monospace"/>
                <a:ea typeface="+mn-lt"/>
                <a:cs typeface="+mn-lt"/>
              </a:rPr>
              <a:t>len</a:t>
            </a:r>
            <a:r>
              <a:rPr lang="en-US" sz="1100" dirty="0">
                <a:latin typeface="monospace"/>
                <a:ea typeface="+mn-lt"/>
                <a:cs typeface="+mn-lt"/>
              </a:rPr>
              <a:t>)==1]</a:t>
            </a:r>
            <a:endParaRPr lang="en-US" sz="1100">
              <a:latin typeface="monospace"/>
            </a:endParaRPr>
          </a:p>
          <a:p>
            <a:pPr marL="0" indent="0">
              <a:buNone/>
            </a:pPr>
            <a:r>
              <a:rPr lang="en-US" sz="1100" dirty="0">
                <a:latin typeface="monospace"/>
                <a:ea typeface="+mn-lt"/>
                <a:cs typeface="+mn-lt"/>
              </a:rPr>
              <a:t>data = data[data['payloads'].map(</a:t>
            </a:r>
            <a:r>
              <a:rPr lang="en-US" sz="1100" err="1">
                <a:latin typeface="monospace"/>
                <a:ea typeface="+mn-lt"/>
                <a:cs typeface="+mn-lt"/>
              </a:rPr>
              <a:t>len</a:t>
            </a:r>
            <a:r>
              <a:rPr lang="en-US" sz="1100" dirty="0">
                <a:latin typeface="monospace"/>
                <a:ea typeface="+mn-lt"/>
                <a:cs typeface="+mn-lt"/>
              </a:rPr>
              <a:t>)==1]</a:t>
            </a:r>
            <a:endParaRPr lang="en-US" sz="1100">
              <a:latin typeface="monospace"/>
            </a:endParaRPr>
          </a:p>
          <a:p>
            <a:pPr marL="0" indent="0">
              <a:buNone/>
            </a:pPr>
            <a:r>
              <a:rPr lang="en-US" sz="1100" dirty="0">
                <a:latin typeface="monospace"/>
                <a:ea typeface="+mn-lt"/>
                <a:cs typeface="+mn-lt"/>
              </a:rPr>
              <a:t># Since payloads and cores are lists of size 1 we will also extract the single value in the list and replace the feature.</a:t>
            </a:r>
            <a:endParaRPr lang="en-US" sz="1100">
              <a:latin typeface="monospace"/>
            </a:endParaRPr>
          </a:p>
          <a:p>
            <a:pPr marL="0" indent="0">
              <a:buNone/>
            </a:pPr>
            <a:r>
              <a:rPr lang="en-US" sz="1100" dirty="0">
                <a:latin typeface="monospace"/>
                <a:ea typeface="+mn-lt"/>
                <a:cs typeface="+mn-lt"/>
              </a:rPr>
              <a:t>data['cores'] = data['cores'].map(lambda x : x[0])</a:t>
            </a:r>
            <a:endParaRPr lang="en-US" sz="1100">
              <a:latin typeface="monospace"/>
            </a:endParaRPr>
          </a:p>
          <a:p>
            <a:pPr marL="0" indent="0">
              <a:buNone/>
            </a:pPr>
            <a:r>
              <a:rPr lang="en-US" sz="1100" dirty="0">
                <a:latin typeface="monospace"/>
                <a:ea typeface="+mn-lt"/>
                <a:cs typeface="+mn-lt"/>
              </a:rPr>
              <a:t>data['payloads'] = data['payloads'].map(lambda x : x[0])</a:t>
            </a:r>
            <a:endParaRPr lang="en-US" sz="1100">
              <a:latin typeface="monospace"/>
            </a:endParaRPr>
          </a:p>
          <a:p>
            <a:pPr marL="0" indent="0">
              <a:buNone/>
            </a:pPr>
            <a:r>
              <a:rPr lang="en-US" sz="1100" dirty="0">
                <a:latin typeface="monospace"/>
                <a:ea typeface="+mn-lt"/>
                <a:cs typeface="+mn-lt"/>
              </a:rPr>
              <a:t># We also want to convert the </a:t>
            </a:r>
            <a:r>
              <a:rPr lang="en-US" sz="1100" err="1">
                <a:latin typeface="monospace"/>
                <a:ea typeface="+mn-lt"/>
                <a:cs typeface="+mn-lt"/>
              </a:rPr>
              <a:t>date_utc</a:t>
            </a:r>
            <a:r>
              <a:rPr lang="en-US" sz="1100" dirty="0">
                <a:latin typeface="monospace"/>
                <a:ea typeface="+mn-lt"/>
                <a:cs typeface="+mn-lt"/>
              </a:rPr>
              <a:t> to a datetime datatype and then extracting the date leaving the time</a:t>
            </a:r>
            <a:endParaRPr lang="en-US" sz="1100">
              <a:latin typeface="monospace"/>
            </a:endParaRPr>
          </a:p>
          <a:p>
            <a:pPr marL="0" indent="0">
              <a:buNone/>
            </a:pPr>
            <a:r>
              <a:rPr lang="en-US" sz="1100" dirty="0">
                <a:latin typeface="monospace"/>
                <a:ea typeface="+mn-lt"/>
                <a:cs typeface="+mn-lt"/>
              </a:rPr>
              <a:t>data['date'] = </a:t>
            </a:r>
            <a:r>
              <a:rPr lang="en-US" sz="1100" err="1">
                <a:latin typeface="monospace"/>
                <a:ea typeface="+mn-lt"/>
                <a:cs typeface="+mn-lt"/>
              </a:rPr>
              <a:t>pd.to_datetime</a:t>
            </a:r>
            <a:r>
              <a:rPr lang="en-US" sz="1100" dirty="0">
                <a:latin typeface="monospace"/>
                <a:ea typeface="+mn-lt"/>
                <a:cs typeface="+mn-lt"/>
              </a:rPr>
              <a:t>(data['</a:t>
            </a:r>
            <a:r>
              <a:rPr lang="en-US" sz="1100" err="1">
                <a:latin typeface="monospace"/>
                <a:ea typeface="+mn-lt"/>
                <a:cs typeface="+mn-lt"/>
              </a:rPr>
              <a:t>date_utc</a:t>
            </a:r>
            <a:r>
              <a:rPr lang="en-US" sz="1100" dirty="0">
                <a:latin typeface="monospace"/>
                <a:ea typeface="+mn-lt"/>
                <a:cs typeface="+mn-lt"/>
              </a:rPr>
              <a:t>']).</a:t>
            </a:r>
            <a:r>
              <a:rPr lang="en-US" sz="1100" err="1">
                <a:latin typeface="monospace"/>
                <a:ea typeface="+mn-lt"/>
                <a:cs typeface="+mn-lt"/>
              </a:rPr>
              <a:t>dt.date</a:t>
            </a:r>
            <a:endParaRPr lang="en-US" sz="1100">
              <a:latin typeface="monospace"/>
            </a:endParaRPr>
          </a:p>
          <a:p>
            <a:pPr marL="0" indent="0">
              <a:buNone/>
            </a:pPr>
            <a:r>
              <a:rPr lang="en-US" sz="1100" dirty="0">
                <a:latin typeface="monospace"/>
                <a:ea typeface="+mn-lt"/>
                <a:cs typeface="+mn-lt"/>
              </a:rPr>
              <a:t># Using the date we will restrict the dates of the launches</a:t>
            </a:r>
            <a:endParaRPr lang="en-US" sz="1100">
              <a:latin typeface="monospace"/>
            </a:endParaRPr>
          </a:p>
          <a:p>
            <a:pPr marL="0" indent="0">
              <a:lnSpc>
                <a:spcPct val="100000"/>
              </a:lnSpc>
              <a:spcBef>
                <a:spcPts val="1400"/>
              </a:spcBef>
              <a:buNone/>
            </a:pPr>
            <a:r>
              <a:rPr lang="en-US" sz="1100" dirty="0">
                <a:latin typeface="monospace"/>
                <a:ea typeface="+mn-lt"/>
                <a:cs typeface="+mn-lt"/>
              </a:rPr>
              <a:t>data = data[data['date'] &lt;= </a:t>
            </a:r>
            <a:r>
              <a:rPr lang="en-US" sz="1100" err="1">
                <a:latin typeface="monospace"/>
                <a:ea typeface="+mn-lt"/>
                <a:cs typeface="+mn-lt"/>
              </a:rPr>
              <a:t>datetime.date</a:t>
            </a:r>
            <a:r>
              <a:rPr lang="en-US" sz="1100" dirty="0">
                <a:latin typeface="monospace"/>
                <a:ea typeface="+mn-lt"/>
                <a:cs typeface="+mn-lt"/>
              </a:rPr>
              <a:t>(2020, 11, 13)]</a:t>
            </a:r>
            <a:r>
              <a:rPr lang="en-US" sz="1100" dirty="0">
                <a:solidFill>
                  <a:schemeClr val="accent3">
                    <a:lumMod val="25000"/>
                  </a:schemeClr>
                </a:solidFill>
                <a:latin typeface="monospace"/>
              </a:rPr>
              <a:t>`</a:t>
            </a:r>
          </a:p>
          <a:p>
            <a:pPr marL="0" indent="0">
              <a:lnSpc>
                <a:spcPct val="100000"/>
              </a:lnSpc>
              <a:spcBef>
                <a:spcPts val="1400"/>
              </a:spcBef>
              <a:buNone/>
            </a:pPr>
            <a:r>
              <a:rPr lang="en-US" sz="1100" i="1" dirty="0">
                <a:ea typeface="+mn-lt"/>
                <a:cs typeface="+mn-lt"/>
                <a:hlinkClick r:id="rId3"/>
              </a:rPr>
              <a:t>https://github.com/qalmaqihir/Applied-Data-Science-Capstone/blob/master/jupyter-labs-spacex-data-collection-api.ipynb</a:t>
            </a:r>
            <a:endParaRPr lang="en-US" i="1" dirty="0"/>
          </a:p>
          <a:p>
            <a:pPr marL="0" indent="0">
              <a:lnSpc>
                <a:spcPct val="100000"/>
              </a:lnSpc>
              <a:spcBef>
                <a:spcPts val="1400"/>
              </a:spcBef>
              <a:buNone/>
            </a:pPr>
            <a:endParaRPr lang="en-US" sz="1100" i="1" dirty="0">
              <a:solidFill>
                <a:srgbClr val="000000"/>
              </a:solidFill>
              <a:latin typeface="Calibri"/>
              <a:cs typeface="Calibri"/>
            </a:endParaRPr>
          </a:p>
          <a:p>
            <a:pPr>
              <a:lnSpc>
                <a:spcPct val="100000"/>
              </a:lnSpc>
              <a:spcBef>
                <a:spcPts val="1400"/>
              </a:spcBef>
            </a:pPr>
            <a:endParaRPr lang="en-US" sz="20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8325658" y="1289081"/>
            <a:ext cx="3045604" cy="4738837"/>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sz="2200" dirty="0">
              <a:solidFill>
                <a:srgbClr val="1C7DDB"/>
              </a:solidFill>
              <a:latin typeface="Abadi"/>
              <a:cs typeface="Calibri"/>
            </a:endParaRPr>
          </a:p>
        </p:txBody>
      </p:sp>
      <p:sp>
        <p:nvSpPr>
          <p:cNvPr id="7" name="Rectangle: Rounded Corners 6">
            <a:extLst>
              <a:ext uri="{FF2B5EF4-FFF2-40B4-BE49-F238E27FC236}">
                <a16:creationId xmlns:a16="http://schemas.microsoft.com/office/drawing/2014/main" id="{32CB633E-3B8E-9C52-10E4-CAB99BDE7FE9}"/>
              </a:ext>
            </a:extLst>
          </p:cNvPr>
          <p:cNvSpPr/>
          <p:nvPr/>
        </p:nvSpPr>
        <p:spPr>
          <a:xfrm>
            <a:off x="8555017" y="1541137"/>
            <a:ext cx="2587923" cy="81951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b="1" dirty="0"/>
          </a:p>
          <a:p>
            <a:pPr algn="ctr"/>
            <a:r>
              <a:rPr lang="en-US" sz="1400" b="1" dirty="0"/>
              <a:t>Request and parse the SpaceX launch data using the GET request</a:t>
            </a:r>
            <a:endParaRPr lang="en-US">
              <a:cs typeface="Calibri"/>
            </a:endParaRPr>
          </a:p>
          <a:p>
            <a:pPr algn="ctr"/>
            <a:endParaRPr lang="en-US" dirty="0">
              <a:cs typeface="Calibri"/>
            </a:endParaRPr>
          </a:p>
        </p:txBody>
      </p:sp>
      <p:sp>
        <p:nvSpPr>
          <p:cNvPr id="9" name="Rectangle: Rounded Corners 8">
            <a:extLst>
              <a:ext uri="{FF2B5EF4-FFF2-40B4-BE49-F238E27FC236}">
                <a16:creationId xmlns:a16="http://schemas.microsoft.com/office/drawing/2014/main" id="{F892AAF4-F96C-333E-2C10-F2C9ACA8FAAA}"/>
              </a:ext>
            </a:extLst>
          </p:cNvPr>
          <p:cNvSpPr/>
          <p:nvPr/>
        </p:nvSpPr>
        <p:spPr>
          <a:xfrm>
            <a:off x="9063141" y="3727962"/>
            <a:ext cx="1926565" cy="89139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cs typeface="Calibri"/>
              </a:rPr>
              <a:t>Getting the info about launches using IDS</a:t>
            </a:r>
            <a:endParaRPr lang="en-US" dirty="0"/>
          </a:p>
        </p:txBody>
      </p:sp>
      <p:sp>
        <p:nvSpPr>
          <p:cNvPr id="10" name="Rectangle: Rounded Corners 9">
            <a:extLst>
              <a:ext uri="{FF2B5EF4-FFF2-40B4-BE49-F238E27FC236}">
                <a16:creationId xmlns:a16="http://schemas.microsoft.com/office/drawing/2014/main" id="{4FD299B7-9432-6F8F-5F9E-25FC432E2BA1}"/>
              </a:ext>
            </a:extLst>
          </p:cNvPr>
          <p:cNvSpPr/>
          <p:nvPr/>
        </p:nvSpPr>
        <p:spPr>
          <a:xfrm>
            <a:off x="9063141" y="5021924"/>
            <a:ext cx="1782792" cy="8482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cs typeface="Calibri"/>
              </a:rPr>
              <a:t>Scrapping each column from each part</a:t>
            </a:r>
            <a:endParaRPr lang="en-US" dirty="0"/>
          </a:p>
        </p:txBody>
      </p:sp>
      <p:sp>
        <p:nvSpPr>
          <p:cNvPr id="8" name="Rectangle: Rounded Corners 7">
            <a:extLst>
              <a:ext uri="{FF2B5EF4-FFF2-40B4-BE49-F238E27FC236}">
                <a16:creationId xmlns:a16="http://schemas.microsoft.com/office/drawing/2014/main" id="{D08534A5-9F7A-FBF9-4D50-E94B4DB4D1D2}"/>
              </a:ext>
            </a:extLst>
          </p:cNvPr>
          <p:cNvSpPr/>
          <p:nvPr/>
        </p:nvSpPr>
        <p:spPr>
          <a:xfrm>
            <a:off x="9063141" y="2865320"/>
            <a:ext cx="1782792" cy="4600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cs typeface="Calibri"/>
              </a:rPr>
              <a:t>Normalize the </a:t>
            </a:r>
            <a:r>
              <a:rPr lang="en-US" dirty="0" err="1">
                <a:cs typeface="Calibri"/>
              </a:rPr>
              <a:t>json</a:t>
            </a:r>
            <a:endParaRPr lang="en-US" dirty="0" err="1"/>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47</Slides>
  <Notes>4</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419</cp:revision>
  <dcterms:created xsi:type="dcterms:W3CDTF">2021-04-29T18:58:34Z</dcterms:created>
  <dcterms:modified xsi:type="dcterms:W3CDTF">2023-07-20T22:54:39Z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